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70" r:id="rId3"/>
    <p:sldId id="271" r:id="rId4"/>
    <p:sldId id="257" r:id="rId5"/>
    <p:sldId id="272" r:id="rId6"/>
    <p:sldId id="273" r:id="rId7"/>
    <p:sldId id="278" r:id="rId8"/>
    <p:sldId id="276" r:id="rId9"/>
    <p:sldId id="269" r:id="rId10"/>
    <p:sldId id="277" r:id="rId11"/>
    <p:sldId id="258" r:id="rId12"/>
    <p:sldId id="267" r:id="rId13"/>
    <p:sldId id="264" r:id="rId14"/>
  </p:sldIdLst>
  <p:sldSz cx="12192000" cy="6858000"/>
  <p:notesSz cx="6858000" cy="9144000"/>
  <p:embeddedFontLs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Roboto" panose="02000000000000000000" pitchFamily="2" charset="0"/>
      <p:regular r:id="rId20"/>
      <p:bold r:id="rId21"/>
      <p:italic r:id="rId22"/>
      <p:boldItalic r:id="rId23"/>
    </p:embeddedFont>
    <p:embeddedFont>
      <p:font typeface="Roboto Medium" panose="02000000000000000000" pitchFamily="2" charset="0"/>
      <p:regular r:id="rId24"/>
      <p:bold r:id="rId25"/>
      <p:italic r:id="rId26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822" userDrawn="1">
          <p15:clr>
            <a:srgbClr val="A4A3A4"/>
          </p15:clr>
        </p15:guide>
        <p15:guide id="2" orient="horz" pos="3748" userDrawn="1">
          <p15:clr>
            <a:srgbClr val="A4A3A4"/>
          </p15:clr>
        </p15:guide>
        <p15:guide id="3" pos="529">
          <p15:clr>
            <a:srgbClr val="A4A3A4"/>
          </p15:clr>
        </p15:guide>
        <p15:guide id="4" pos="7151" userDrawn="1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55" roundtripDataSignature="AMtx7miG37EoF3tLdeQcjD5kKRRziS2Wk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1900"/>
    <a:srgbClr val="02FF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790"/>
    <p:restoredTop sz="95707"/>
  </p:normalViewPr>
  <p:slideViewPr>
    <p:cSldViewPr snapToGrid="0">
      <p:cViewPr varScale="1">
        <p:scale>
          <a:sx n="128" d="100"/>
          <a:sy n="128" d="100"/>
        </p:scale>
        <p:origin x="656" y="176"/>
      </p:cViewPr>
      <p:guideLst>
        <p:guide orient="horz" pos="822"/>
        <p:guide orient="horz" pos="3748"/>
        <p:guide pos="529"/>
        <p:guide pos="715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55" Type="http://customschemas.google.com/relationships/presentationmetadata" Target="meta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59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56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49956865172677717"/>
          <c:y val="3.1274837674456206E-2"/>
          <c:w val="0.48180043671011713"/>
          <c:h val="0.93063458677677746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tx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FF19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CCD1-4B4A-9381-FBC511F205F1}"/>
              </c:ext>
            </c:extLst>
          </c:dPt>
          <c:dLbls>
            <c:dLbl>
              <c:idx val="0"/>
              <c:layout>
                <c:manualLayout>
                  <c:x val="0.23125000000000001"/>
                  <c:y val="2.9133772649214238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CCD1-4B4A-9381-FBC511F205F1}"/>
                </c:ext>
              </c:extLst>
            </c:dLbl>
            <c:dLbl>
              <c:idx val="1"/>
              <c:layout>
                <c:manualLayout>
                  <c:x val="0.1796875"/>
                  <c:y val="8.7401317947642717E-3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CCD1-4B4A-9381-FBC511F205F1}"/>
                </c:ext>
              </c:extLst>
            </c:dLbl>
            <c:dLbl>
              <c:idx val="2"/>
              <c:layout>
                <c:manualLayout>
                  <c:x val="0.14531250000000001"/>
                  <c:y val="5.341129951166971E-17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CCD1-4B4A-9381-FBC511F205F1}"/>
                </c:ext>
              </c:extLst>
            </c:dLbl>
            <c:dLbl>
              <c:idx val="3"/>
              <c:layout>
                <c:manualLayout>
                  <c:x val="0.13281249999999989"/>
                  <c:y val="5.8267545298428475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CCD1-4B4A-9381-FBC511F205F1}"/>
                </c:ext>
              </c:extLst>
            </c:dLbl>
            <c:dLbl>
              <c:idx val="4"/>
              <c:layout>
                <c:manualLayout>
                  <c:x val="9.6875000000000003E-2"/>
                  <c:y val="-2.9133772649213171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CCD1-4B4A-9381-FBC511F205F1}"/>
                </c:ext>
              </c:extLst>
            </c:dLbl>
            <c:dLbl>
              <c:idx val="5"/>
              <c:layout>
                <c:manualLayout>
                  <c:x val="7.3437500000000003E-2"/>
                  <c:y val="2.9133772649214238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CCD1-4B4A-9381-FBC511F205F1}"/>
                </c:ext>
              </c:extLst>
            </c:dLbl>
            <c:dLbl>
              <c:idx val="6"/>
              <c:layout>
                <c:manualLayout>
                  <c:x val="4.9999999999999885E-2"/>
                  <c:y val="8.7401317947643775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CCD1-4B4A-9381-FBC511F205F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DE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Sheet1!$A$2:$A$8</c:f>
              <c:strCache>
                <c:ptCount val="7"/>
                <c:pt idx="0">
                  <c:v>Training Employees on Policies</c:v>
                </c:pt>
                <c:pt idx="1">
                  <c:v>Aligning Policies with New and Changing Regulations</c:v>
                </c:pt>
                <c:pt idx="2">
                  <c:v>Improving Version Control, Reducing Policy Redundancy and Inaccuracy</c:v>
                </c:pt>
                <c:pt idx="3">
                  <c:v>Creating and Updating Documents Easily</c:v>
                </c:pt>
                <c:pt idx="4">
                  <c:v>Records Management</c:v>
                </c:pt>
                <c:pt idx="5">
                  <c:v>Customizing Policies Across Languages and Regions</c:v>
                </c:pt>
                <c:pt idx="6">
                  <c:v>Other</c:v>
                </c:pt>
              </c:strCache>
            </c:strRef>
          </c:cat>
          <c:val>
            <c:numRef>
              <c:f>Sheet1!$B$2:$B$8</c:f>
              <c:numCache>
                <c:formatCode>0%</c:formatCode>
                <c:ptCount val="7"/>
                <c:pt idx="0">
                  <c:v>0.49</c:v>
                </c:pt>
                <c:pt idx="1">
                  <c:v>0.35</c:v>
                </c:pt>
                <c:pt idx="2">
                  <c:v>0.27</c:v>
                </c:pt>
                <c:pt idx="3">
                  <c:v>0.25</c:v>
                </c:pt>
                <c:pt idx="4">
                  <c:v>0.17</c:v>
                </c:pt>
                <c:pt idx="5">
                  <c:v>0.11</c:v>
                </c:pt>
                <c:pt idx="6">
                  <c:v>0.04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CD1-4B4A-9381-FBC511F205F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3"/>
        <c:overlap val="100"/>
        <c:axId val="1100399759"/>
        <c:axId val="1100401407"/>
      </c:barChart>
      <c:catAx>
        <c:axId val="1100399759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DE"/>
          </a:p>
        </c:txPr>
        <c:crossAx val="1100401407"/>
        <c:crosses val="autoZero"/>
        <c:auto val="1"/>
        <c:lblAlgn val="ctr"/>
        <c:lblOffset val="100"/>
        <c:noMultiLvlLbl val="0"/>
      </c:catAx>
      <c:valAx>
        <c:axId val="1100401407"/>
        <c:scaling>
          <c:orientation val="minMax"/>
        </c:scaling>
        <c:delete val="1"/>
        <c:axPos val="t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crossAx val="110039975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DE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8.4859221523012396E-2"/>
          <c:y val="0.11037888484756317"/>
          <c:w val="0.93057529527559057"/>
          <c:h val="0.77869188123204469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Pt>
            <c:idx val="6"/>
            <c:invertIfNegative val="0"/>
            <c:bubble3D val="0"/>
            <c:spPr>
              <a:solidFill>
                <a:srgbClr val="FF19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D513-CC4B-9397-64288780CDCA}"/>
              </c:ext>
            </c:extLst>
          </c:dPt>
          <c:cat>
            <c:numRef>
              <c:f>Sheet1!$A$2:$A$8</c:f>
              <c:numCache>
                <c:formatCode>General</c:formatCode>
                <c:ptCount val="7"/>
                <c:pt idx="0">
                  <c:v>2021</c:v>
                </c:pt>
                <c:pt idx="1">
                  <c:v>2022</c:v>
                </c:pt>
                <c:pt idx="2">
                  <c:v>2023</c:v>
                </c:pt>
                <c:pt idx="3">
                  <c:v>2024</c:v>
                </c:pt>
                <c:pt idx="4">
                  <c:v>2025</c:v>
                </c:pt>
                <c:pt idx="5">
                  <c:v>2026</c:v>
                </c:pt>
                <c:pt idx="6">
                  <c:v>2027</c:v>
                </c:pt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83</c:v>
                </c:pt>
                <c:pt idx="1">
                  <c:v>107</c:v>
                </c:pt>
                <c:pt idx="2">
                  <c:v>138</c:v>
                </c:pt>
                <c:pt idx="3">
                  <c:v>180</c:v>
                </c:pt>
                <c:pt idx="4">
                  <c:v>239</c:v>
                </c:pt>
                <c:pt idx="5">
                  <c:v>325</c:v>
                </c:pt>
                <c:pt idx="6">
                  <c:v>455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513-CC4B-9397-64288780CDC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8"/>
        <c:overlap val="100"/>
        <c:axId val="534388207"/>
        <c:axId val="534526831"/>
      </c:barChart>
      <c:catAx>
        <c:axId val="53438820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DE"/>
          </a:p>
        </c:txPr>
        <c:crossAx val="534526831"/>
        <c:crosses val="autoZero"/>
        <c:auto val="1"/>
        <c:lblAlgn val="ctr"/>
        <c:lblOffset val="100"/>
        <c:noMultiLvlLbl val="0"/>
      </c:catAx>
      <c:valAx>
        <c:axId val="53452683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DE"/>
          </a:p>
        </c:txPr>
        <c:crossAx val="53438820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DE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8.4859221523012396E-2"/>
          <c:y val="0.11037888484756317"/>
          <c:w val="0.93057529527559057"/>
          <c:h val="0.77869188123204469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Pt>
            <c:idx val="6"/>
            <c:invertIfNegative val="0"/>
            <c:bubble3D val="0"/>
            <c:spPr>
              <a:solidFill>
                <a:srgbClr val="FF19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D513-CC4B-9397-64288780CDCA}"/>
              </c:ext>
            </c:extLst>
          </c:dPt>
          <c:cat>
            <c:numRef>
              <c:f>Sheet1!$A$2:$A$3</c:f>
              <c:numCache>
                <c:formatCode>General</c:formatCode>
                <c:ptCount val="2"/>
                <c:pt idx="0">
                  <c:v>2019</c:v>
                </c:pt>
                <c:pt idx="1">
                  <c:v>2024</c:v>
                </c:pt>
              </c:numCache>
            </c:numRef>
          </c:cat>
          <c:val>
            <c:numRef>
              <c:f>Sheet1!$B$2:$B$3</c:f>
              <c:numCache>
                <c:formatCode>General</c:formatCode>
                <c:ptCount val="2"/>
                <c:pt idx="0">
                  <c:v>32</c:v>
                </c:pt>
                <c:pt idx="1">
                  <c:v>52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513-CC4B-9397-64288780CDC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8"/>
        <c:overlap val="100"/>
        <c:axId val="534388207"/>
        <c:axId val="534526831"/>
      </c:barChart>
      <c:catAx>
        <c:axId val="534388207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534526831"/>
        <c:crosses val="autoZero"/>
        <c:auto val="1"/>
        <c:lblAlgn val="ctr"/>
        <c:lblOffset val="100"/>
        <c:noMultiLvlLbl val="0"/>
      </c:catAx>
      <c:valAx>
        <c:axId val="53452683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DE"/>
          </a:p>
        </c:txPr>
        <c:crossAx val="53438820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D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DE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 dirty="0" err="1"/>
              <a:t>Hello</a:t>
            </a:r>
            <a:r>
              <a:rPr lang="de-DE" dirty="0"/>
              <a:t> </a:t>
            </a:r>
            <a:r>
              <a:rPr lang="de-DE" dirty="0" err="1"/>
              <a:t>everybody</a:t>
            </a:r>
            <a:r>
              <a:rPr lang="de-DE" dirty="0"/>
              <a:t>,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next</a:t>
            </a:r>
            <a:r>
              <a:rPr lang="de-DE" dirty="0"/>
              <a:t> 4 </a:t>
            </a:r>
            <a:r>
              <a:rPr lang="de-DE" dirty="0" err="1"/>
              <a:t>minutes</a:t>
            </a:r>
            <a:r>
              <a:rPr lang="de-DE" dirty="0"/>
              <a:t>, </a:t>
            </a:r>
            <a:r>
              <a:rPr lang="de-DE" dirty="0" err="1"/>
              <a:t>we</a:t>
            </a:r>
            <a:r>
              <a:rPr lang="de-DE" dirty="0"/>
              <a:t> will </a:t>
            </a:r>
            <a:r>
              <a:rPr lang="de-DE" dirty="0" err="1"/>
              <a:t>make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forget</a:t>
            </a:r>
            <a:r>
              <a:rPr lang="de-DE" dirty="0"/>
              <a:t> all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complaints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compliance</a:t>
            </a:r>
            <a:endParaRPr dirty="0"/>
          </a:p>
        </p:txBody>
      </p:sp>
      <p:sp>
        <p:nvSpPr>
          <p:cNvPr id="29" name="Google Shape;29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- When companies tell you that their compliance systems works well – you can be sure that, most likely, this is not true.</a:t>
            </a:r>
          </a:p>
          <a:p>
            <a:r>
              <a:rPr lang="en-DE" dirty="0"/>
              <a:t>- We know it all from the daily news: Stories on compliance scandals are the norm and not the exception.</a:t>
            </a:r>
          </a:p>
          <a:p>
            <a:r>
              <a:rPr lang="en-DE" dirty="0"/>
              <a:t>- In fact, recent academia shows that almost 20% of employees observe corruption related misconduct.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DE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lang="en-DE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253534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- When companies tell you that their compliance systems works well – you can be sure that, most likely, this is not true.</a:t>
            </a:r>
          </a:p>
          <a:p>
            <a:r>
              <a:rPr lang="en-DE" dirty="0"/>
              <a:t>- We know it all from the daily news: Stories on compliance scandals are the norm and not the exception.</a:t>
            </a:r>
          </a:p>
          <a:p>
            <a:r>
              <a:rPr lang="en-DE" dirty="0"/>
              <a:t>- In fact, recent academia shows that almost 20% of employees observe corruption related misconduct at 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DE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lang="en-DE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287089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Char char="-"/>
            </a:pPr>
            <a:r>
              <a:rPr lang="en-DE" dirty="0"/>
              <a:t>Why is this the case?</a:t>
            </a:r>
          </a:p>
          <a:p>
            <a:pPr>
              <a:buFontTx/>
              <a:buChar char="-"/>
            </a:pPr>
            <a:r>
              <a:rPr lang="en-DE" dirty="0"/>
              <a:t>We see an an ongoing trend of companies becomming larger and larger and more international over time</a:t>
            </a:r>
          </a:p>
          <a:p>
            <a:pPr>
              <a:buFontTx/>
              <a:buChar char="-"/>
            </a:pP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DE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lang="en-DE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617093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Char char="-"/>
            </a:pPr>
            <a:r>
              <a:rPr lang="en-DE" dirty="0"/>
              <a:t>As a result, the legal environment in which these companies operate in gets incredibly complex </a:t>
            </a:r>
          </a:p>
          <a:p>
            <a:pPr>
              <a:buFontTx/>
              <a:buChar char="-"/>
            </a:pP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DE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lang="en-DE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972006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Char char="-"/>
            </a:pPr>
            <a:r>
              <a:rPr lang="en-DE" dirty="0"/>
              <a:t>Therefore, it comes as no suprise that employees are overwhelmed by all the different regulations they have to keep in mind. </a:t>
            </a:r>
          </a:p>
          <a:p>
            <a:pPr>
              <a:buFontTx/>
              <a:buChar char="-"/>
            </a:pPr>
            <a:r>
              <a:rPr lang="en-DE" dirty="0"/>
              <a:t>And at the same time, companies complain that the compliance training of employees is the most difficult challenge they currently face. </a:t>
            </a:r>
          </a:p>
          <a:p>
            <a:pPr>
              <a:buFontTx/>
              <a:buChar char="-"/>
            </a:pP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DE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lang="en-DE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799839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 dirty="0" err="1"/>
              <a:t>Hello</a:t>
            </a:r>
            <a:r>
              <a:rPr lang="de-DE" dirty="0"/>
              <a:t> </a:t>
            </a:r>
            <a:r>
              <a:rPr lang="de-DE" dirty="0" err="1"/>
              <a:t>everybody</a:t>
            </a:r>
            <a:r>
              <a:rPr lang="de-DE" dirty="0"/>
              <a:t>,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next</a:t>
            </a:r>
            <a:r>
              <a:rPr lang="de-DE" dirty="0"/>
              <a:t> 4 </a:t>
            </a:r>
            <a:r>
              <a:rPr lang="de-DE" dirty="0" err="1"/>
              <a:t>minutes</a:t>
            </a:r>
            <a:r>
              <a:rPr lang="de-DE" dirty="0"/>
              <a:t>, </a:t>
            </a:r>
            <a:r>
              <a:rPr lang="de-DE" dirty="0" err="1"/>
              <a:t>we</a:t>
            </a:r>
            <a:r>
              <a:rPr lang="de-DE" dirty="0"/>
              <a:t> will </a:t>
            </a:r>
            <a:r>
              <a:rPr lang="de-DE" dirty="0" err="1"/>
              <a:t>make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forget</a:t>
            </a:r>
            <a:r>
              <a:rPr lang="de-DE" dirty="0"/>
              <a:t> all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complaints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compliance</a:t>
            </a:r>
            <a:endParaRPr dirty="0"/>
          </a:p>
        </p:txBody>
      </p:sp>
      <p:sp>
        <p:nvSpPr>
          <p:cNvPr id="29" name="Google Shape;29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1784359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Why now: Fortschritte in der Technologie</a:t>
            </a:r>
          </a:p>
          <a:p>
            <a:endParaRPr lang="en-DE" dirty="0"/>
          </a:p>
          <a:p>
            <a:r>
              <a:rPr lang="en-DE" dirty="0"/>
              <a:t>We thought about “lets not just create an app or a website but a solution that is at any time only a fingertip way”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DE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lang="en-DE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486566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" name="Google Shape;29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7234706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">
  <p:cSld name="Slid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168DFB8-5F72-DA4B-9FCC-2EA2D1D025D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01870" y="5973129"/>
            <a:ext cx="1836530" cy="857625"/>
          </a:xfrm>
          <a:prstGeom prst="rect">
            <a:avLst/>
          </a:prstGeom>
        </p:spPr>
      </p:pic>
      <p:sp>
        <p:nvSpPr>
          <p:cNvPr id="16" name="Google Shape;16;p29"/>
          <p:cNvSpPr txBox="1">
            <a:spLocks noGrp="1"/>
          </p:cNvSpPr>
          <p:nvPr>
            <p:ph type="title"/>
          </p:nvPr>
        </p:nvSpPr>
        <p:spPr>
          <a:xfrm>
            <a:off x="838200" y="425633"/>
            <a:ext cx="10515600" cy="6092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oboto Medium"/>
              <a:buNone/>
              <a:defRPr sz="3200" b="0" i="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9"/>
          <p:cNvSpPr txBox="1">
            <a:spLocks noGrp="1"/>
          </p:cNvSpPr>
          <p:nvPr>
            <p:ph type="sldNum" idx="12"/>
          </p:nvPr>
        </p:nvSpPr>
        <p:spPr>
          <a:xfrm>
            <a:off x="8610600" y="623643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DE"/>
              <a:t>‹#›</a:t>
            </a:fld>
            <a:endParaRPr/>
          </a:p>
        </p:txBody>
      </p:sp>
      <p:sp>
        <p:nvSpPr>
          <p:cNvPr id="18" name="Google Shape;18;p29"/>
          <p:cNvSpPr txBox="1">
            <a:spLocks noGrp="1"/>
          </p:cNvSpPr>
          <p:nvPr>
            <p:ph type="body" idx="1"/>
          </p:nvPr>
        </p:nvSpPr>
        <p:spPr>
          <a:xfrm>
            <a:off x="838200" y="1154791"/>
            <a:ext cx="10515600" cy="4794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B7967"/>
              </a:buClr>
              <a:buSzPts val="2400"/>
              <a:buNone/>
              <a:defRPr sz="2400">
                <a:solidFill>
                  <a:srgbClr val="5B7967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2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2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2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DE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emf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emf"/><Relationship Id="rId5" Type="http://schemas.openxmlformats.org/officeDocument/2006/relationships/image" Target="../media/image11.tiff"/><Relationship Id="rId4" Type="http://schemas.openxmlformats.org/officeDocument/2006/relationships/image" Target="../media/image10.tif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12" Type="http://schemas.openxmlformats.org/officeDocument/2006/relationships/image" Target="../media/image22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21.svg"/><Relationship Id="rId5" Type="http://schemas.openxmlformats.org/officeDocument/2006/relationships/image" Target="../media/image15.sv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284977B-C535-F844-9EA1-16630CB375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3363" y="2622199"/>
            <a:ext cx="3405274" cy="1177925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0894B6AA-850C-DF40-8E6E-2C92594BD8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1825" y="3942999"/>
            <a:ext cx="5848350" cy="474480"/>
          </a:xfrm>
        </p:spPr>
        <p:txBody>
          <a:bodyPr>
            <a:noAutofit/>
          </a:bodyPr>
          <a:lstStyle/>
          <a:p>
            <a:pPr algn="ctr"/>
            <a:r>
              <a:rPr lang="en-DE" sz="1400" dirty="0">
                <a:latin typeface="DIN Alternate" panose="020B0500000000000000" pitchFamily="34" charset="77"/>
              </a:rPr>
              <a:t>forget complaints about compliance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E52BA50-9EB1-AC4A-AA3B-D9613646D1D0}"/>
              </a:ext>
            </a:extLst>
          </p:cNvPr>
          <p:cNvSpPr/>
          <p:nvPr/>
        </p:nvSpPr>
        <p:spPr>
          <a:xfrm>
            <a:off x="357188" y="5500688"/>
            <a:ext cx="2243137" cy="13573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891BE5-D431-3A45-936A-C737B15329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965437" y="-51964"/>
            <a:ext cx="7865094" cy="69619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FD915E9-9E90-AC4B-B2D0-7463281B8D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8289403" y="-51964"/>
            <a:ext cx="7865094" cy="696192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1FC66B-B959-EA46-A97B-00ADCCDFAE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DIN Alternate" panose="020B0500000000000000" pitchFamily="34" charset="77"/>
              </a:rPr>
              <a:t>An attractive market beyond compliance</a:t>
            </a:r>
            <a:endParaRPr lang="en-DE" dirty="0">
              <a:latin typeface="DIN Alternate" panose="020B0500000000000000" pitchFamily="34" charset="77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76B6D0-1DFD-8E46-97EB-2383288A8B5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DE" smtClean="0"/>
              <a:t>10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E13283-C0FE-A94B-8CF7-EA330A3BE96A}"/>
              </a:ext>
            </a:extLst>
          </p:cNvPr>
          <p:cNvSpPr txBox="1"/>
          <p:nvPr/>
        </p:nvSpPr>
        <p:spPr>
          <a:xfrm>
            <a:off x="874424" y="1304925"/>
            <a:ext cx="4510880" cy="38210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DE" sz="1600" b="1" dirty="0">
                <a:solidFill>
                  <a:schemeClr val="tx1"/>
                </a:solidFill>
              </a:rPr>
              <a:t>Our business model...</a:t>
            </a:r>
            <a:endParaRPr lang="en-DE" sz="1600" dirty="0">
              <a:solidFill>
                <a:schemeClr val="tx1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12A77FD-52CB-344C-A83C-4990E329A7E0}"/>
              </a:ext>
            </a:extLst>
          </p:cNvPr>
          <p:cNvCxnSpPr>
            <a:cxnSpLocks/>
          </p:cNvCxnSpPr>
          <p:nvPr/>
        </p:nvCxnSpPr>
        <p:spPr>
          <a:xfrm>
            <a:off x="874424" y="1687033"/>
            <a:ext cx="506917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3848290-1790-D541-B98C-7F49FD4A0776}"/>
              </a:ext>
            </a:extLst>
          </p:cNvPr>
          <p:cNvSpPr txBox="1"/>
          <p:nvPr/>
        </p:nvSpPr>
        <p:spPr>
          <a:xfrm>
            <a:off x="6355160" y="1304925"/>
            <a:ext cx="4510880" cy="38210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GB" sz="1600" b="1" dirty="0">
                <a:solidFill>
                  <a:schemeClr val="tx1"/>
                </a:solidFill>
              </a:rPr>
              <a:t>...has high growth prospects</a:t>
            </a:r>
            <a:endParaRPr lang="en-DE" sz="1600" dirty="0">
              <a:solidFill>
                <a:schemeClr val="tx1"/>
              </a:solidFill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6D2A002-3177-5449-9239-FD8083D8D9EC}"/>
              </a:ext>
            </a:extLst>
          </p:cNvPr>
          <p:cNvCxnSpPr>
            <a:cxnSpLocks/>
          </p:cNvCxnSpPr>
          <p:nvPr/>
        </p:nvCxnSpPr>
        <p:spPr>
          <a:xfrm>
            <a:off x="6355160" y="1687033"/>
            <a:ext cx="47117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0" name="Group 39">
            <a:extLst>
              <a:ext uri="{FF2B5EF4-FFF2-40B4-BE49-F238E27FC236}">
                <a16:creationId xmlns:a16="http://schemas.microsoft.com/office/drawing/2014/main" id="{DF2EB169-F545-BC47-BC3D-2E6794A68DFA}"/>
              </a:ext>
            </a:extLst>
          </p:cNvPr>
          <p:cNvGrpSpPr/>
          <p:nvPr/>
        </p:nvGrpSpPr>
        <p:grpSpPr>
          <a:xfrm>
            <a:off x="6376019" y="1747663"/>
            <a:ext cx="4753463" cy="4384849"/>
            <a:chOff x="6443751" y="1747663"/>
            <a:chExt cx="4753463" cy="4384849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FD88B4DD-3899-DB44-8F40-F530A5394891}"/>
                </a:ext>
              </a:extLst>
            </p:cNvPr>
            <p:cNvGrpSpPr/>
            <p:nvPr/>
          </p:nvGrpSpPr>
          <p:grpSpPr>
            <a:xfrm>
              <a:off x="6443752" y="1747663"/>
              <a:ext cx="4753462" cy="1926712"/>
              <a:chOff x="6443752" y="1811163"/>
              <a:chExt cx="4753462" cy="1926712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D5818AE-11FC-D44D-A327-B7EF698B2ED1}"/>
                  </a:ext>
                </a:extLst>
              </p:cNvPr>
              <p:cNvSpPr txBox="1"/>
              <p:nvPr/>
            </p:nvSpPr>
            <p:spPr>
              <a:xfrm>
                <a:off x="6485514" y="1811163"/>
                <a:ext cx="4711700" cy="382108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n-DE" sz="1600" b="1" dirty="0">
                    <a:solidFill>
                      <a:schemeClr val="tx1"/>
                    </a:solidFill>
                  </a:rPr>
                  <a:t>Chatbot market revenue </a:t>
                </a:r>
                <a:r>
                  <a:rPr lang="en-DE" sz="1600" dirty="0">
                    <a:solidFill>
                      <a:schemeClr val="tx1"/>
                    </a:solidFill>
                  </a:rPr>
                  <a:t>2020 to 2027 in Mio. $</a:t>
                </a:r>
              </a:p>
            </p:txBody>
          </p:sp>
          <p:graphicFrame>
            <p:nvGraphicFramePr>
              <p:cNvPr id="16" name="Chart 15">
                <a:extLst>
                  <a:ext uri="{FF2B5EF4-FFF2-40B4-BE49-F238E27FC236}">
                    <a16:creationId xmlns:a16="http://schemas.microsoft.com/office/drawing/2014/main" id="{4A536AF0-A430-7447-9C93-149D697FF0DA}"/>
                  </a:ext>
                </a:extLst>
              </p:cNvPr>
              <p:cNvGraphicFramePr/>
              <p:nvPr/>
            </p:nvGraphicFramePr>
            <p:xfrm>
              <a:off x="6443752" y="2150213"/>
              <a:ext cx="4753461" cy="1587662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2"/>
              </a:graphicData>
            </a:graphic>
          </p:graphicFrame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1A030BF1-D2E6-BF40-A2CE-FD9C1DE8D83F}"/>
                </a:ext>
              </a:extLst>
            </p:cNvPr>
            <p:cNvGrpSpPr/>
            <p:nvPr/>
          </p:nvGrpSpPr>
          <p:grpSpPr>
            <a:xfrm>
              <a:off x="6443751" y="3992046"/>
              <a:ext cx="4753462" cy="2140466"/>
              <a:chOff x="6443751" y="3992046"/>
              <a:chExt cx="4753462" cy="2140466"/>
            </a:xfrm>
          </p:grpSpPr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19CA2CEF-DAF8-2C4E-A11E-FE007FD5A92A}"/>
                  </a:ext>
                </a:extLst>
              </p:cNvPr>
              <p:cNvGrpSpPr/>
              <p:nvPr/>
            </p:nvGrpSpPr>
            <p:grpSpPr>
              <a:xfrm>
                <a:off x="6443751" y="3992046"/>
                <a:ext cx="4753462" cy="1926712"/>
                <a:chOff x="6443752" y="1811163"/>
                <a:chExt cx="4753462" cy="1926712"/>
              </a:xfrm>
            </p:grpSpPr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AA8A3271-5ECF-8F48-881E-E4F541802580}"/>
                    </a:ext>
                  </a:extLst>
                </p:cNvPr>
                <p:cNvSpPr txBox="1"/>
                <p:nvPr/>
              </p:nvSpPr>
              <p:spPr>
                <a:xfrm>
                  <a:off x="6485514" y="1811163"/>
                  <a:ext cx="4711700" cy="382108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noAutofit/>
                </a:bodyPr>
                <a:lstStyle/>
                <a:p>
                  <a:r>
                    <a:rPr lang="en-DE" sz="1600" b="1" dirty="0">
                      <a:solidFill>
                        <a:schemeClr val="tx1"/>
                      </a:solidFill>
                    </a:rPr>
                    <a:t>eGRC market size </a:t>
                  </a:r>
                  <a:r>
                    <a:rPr lang="en-DE" sz="1600" dirty="0">
                      <a:solidFill>
                        <a:schemeClr val="tx1"/>
                      </a:solidFill>
                    </a:rPr>
                    <a:t>from 2019 to 2024 in Bio. $</a:t>
                  </a:r>
                </a:p>
              </p:txBody>
            </p:sp>
            <p:graphicFrame>
              <p:nvGraphicFramePr>
                <p:cNvPr id="23" name="Chart 22">
                  <a:extLst>
                    <a:ext uri="{FF2B5EF4-FFF2-40B4-BE49-F238E27FC236}">
                      <a16:creationId xmlns:a16="http://schemas.microsoft.com/office/drawing/2014/main" id="{AD9B449A-6AE2-C947-B31D-3A03CC84073A}"/>
                    </a:ext>
                  </a:extLst>
                </p:cNvPr>
                <p:cNvGraphicFramePr/>
                <p:nvPr/>
              </p:nvGraphicFramePr>
              <p:xfrm>
                <a:off x="6443752" y="2510942"/>
                <a:ext cx="4753461" cy="1226933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3"/>
                </a:graphicData>
              </a:graphic>
            </p:graphicFrame>
          </p:grp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69D9A91-1F45-B94D-A5F2-6BC867D19FEC}"/>
                  </a:ext>
                </a:extLst>
              </p:cNvPr>
              <p:cNvSpPr txBox="1"/>
              <p:nvPr/>
            </p:nvSpPr>
            <p:spPr>
              <a:xfrm>
                <a:off x="7361653" y="5767387"/>
                <a:ext cx="1058447" cy="36512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algn="ctr"/>
                <a:r>
                  <a:rPr lang="en-DE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2019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2D414B4-C6EC-CA46-A3FC-33E67EBDA554}"/>
                  </a:ext>
                </a:extLst>
              </p:cNvPr>
              <p:cNvSpPr txBox="1"/>
              <p:nvPr/>
            </p:nvSpPr>
            <p:spPr>
              <a:xfrm>
                <a:off x="9609542" y="5767387"/>
                <a:ext cx="1058447" cy="36512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algn="ctr"/>
                <a:r>
                  <a:rPr lang="en-DE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2024</a:t>
                </a:r>
              </a:p>
            </p:txBody>
          </p:sp>
        </p:grp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4CCDDD45-BDF5-1342-970D-EE68938B85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10207" y="4534126"/>
              <a:ext cx="2628558" cy="548191"/>
            </a:xfrm>
            <a:prstGeom prst="straightConnector1">
              <a:avLst/>
            </a:prstGeom>
            <a:ln w="28575">
              <a:solidFill>
                <a:srgbClr val="FF19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F15BE1F7-247F-7E4D-9064-0B4B6F0E7B39}"/>
                </a:ext>
              </a:extLst>
            </p:cNvPr>
            <p:cNvSpPr/>
            <p:nvPr/>
          </p:nvSpPr>
          <p:spPr>
            <a:xfrm>
              <a:off x="7986809" y="4594281"/>
              <a:ext cx="1508289" cy="423550"/>
            </a:xfrm>
            <a:prstGeom prst="ellipse">
              <a:avLst/>
            </a:prstGeom>
            <a:solidFill>
              <a:srgbClr val="FF19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b="1" dirty="0"/>
                <a:t>CAGR</a:t>
              </a:r>
              <a:r>
                <a:rPr lang="en-DE" dirty="0"/>
                <a:t>:</a:t>
              </a:r>
            </a:p>
            <a:p>
              <a:pPr algn="ctr"/>
              <a:r>
                <a:rPr lang="en-DE" dirty="0"/>
                <a:t>10.3%</a:t>
              </a:r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8A821E79-6BAA-6D45-B4A6-1B1D2900D624}"/>
              </a:ext>
            </a:extLst>
          </p:cNvPr>
          <p:cNvSpPr txBox="1"/>
          <p:nvPr/>
        </p:nvSpPr>
        <p:spPr>
          <a:xfrm>
            <a:off x="1642118" y="2070363"/>
            <a:ext cx="3909370" cy="1109267"/>
          </a:xfrm>
          <a:prstGeom prst="rect">
            <a:avLst/>
          </a:prstGeom>
          <a:noFill/>
        </p:spPr>
        <p:txBody>
          <a:bodyPr wrap="square" lIns="90000" rtlCol="0">
            <a:noAutofit/>
          </a:bodyPr>
          <a:lstStyle/>
          <a:p>
            <a:r>
              <a:rPr lang="en-GB" sz="2000" b="1" dirty="0"/>
              <a:t>Perfectly customized: </a:t>
            </a:r>
            <a:endParaRPr lang="en-GB" sz="2000" dirty="0"/>
          </a:p>
          <a:p>
            <a:r>
              <a: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Individual customer documents</a:t>
            </a:r>
            <a:endParaRPr lang="en-DE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62945E89-010A-524D-B663-A955622C71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3476" y="2187911"/>
            <a:ext cx="403257" cy="356950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C6DBBE0C-8457-E948-B18B-082048E00440}"/>
              </a:ext>
            </a:extLst>
          </p:cNvPr>
          <p:cNvSpPr txBox="1"/>
          <p:nvPr/>
        </p:nvSpPr>
        <p:spPr>
          <a:xfrm>
            <a:off x="1642118" y="3307578"/>
            <a:ext cx="3909370" cy="766973"/>
          </a:xfrm>
          <a:prstGeom prst="rect">
            <a:avLst/>
          </a:prstGeom>
          <a:noFill/>
        </p:spPr>
        <p:txBody>
          <a:bodyPr wrap="square" lIns="90000" rtlCol="0">
            <a:noAutofit/>
          </a:bodyPr>
          <a:lstStyle/>
          <a:p>
            <a:r>
              <a:rPr lang="en-GB" sz="2000" b="1" dirty="0"/>
              <a:t>Pay-per-use: </a:t>
            </a:r>
            <a:endParaRPr lang="en-GB" sz="2000" dirty="0"/>
          </a:p>
          <a:p>
            <a:r>
              <a: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Adapt to company size</a:t>
            </a:r>
            <a:endParaRPr lang="en-DE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4A0C72FE-03CA-CA46-8410-51BA9F9130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3476" y="3447937"/>
            <a:ext cx="403257" cy="356950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9B671C0D-BAFA-4440-BDF1-A6A225C3CEE0}"/>
              </a:ext>
            </a:extLst>
          </p:cNvPr>
          <p:cNvSpPr txBox="1"/>
          <p:nvPr/>
        </p:nvSpPr>
        <p:spPr>
          <a:xfrm>
            <a:off x="1642118" y="4554095"/>
            <a:ext cx="3909370" cy="1109267"/>
          </a:xfrm>
          <a:prstGeom prst="rect">
            <a:avLst/>
          </a:prstGeom>
          <a:noFill/>
        </p:spPr>
        <p:txBody>
          <a:bodyPr wrap="square" lIns="90000" rtlCol="0">
            <a:noAutofit/>
          </a:bodyPr>
          <a:lstStyle/>
          <a:p>
            <a:r>
              <a:rPr lang="en-GB" sz="2000" b="1" dirty="0"/>
              <a:t>Product expansion: </a:t>
            </a:r>
            <a:endParaRPr lang="en-GB" sz="2000" dirty="0"/>
          </a:p>
          <a:p>
            <a:r>
              <a: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Lightning-fast search beyond compliance topics </a:t>
            </a:r>
            <a:endParaRPr lang="en-DE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4B10B66B-DC92-5F4E-9605-23F928981C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3476" y="4766912"/>
            <a:ext cx="403257" cy="35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1214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019EC326-0A33-2F47-8F6B-BCF5338614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25633"/>
            <a:ext cx="10515600" cy="609236"/>
          </a:xfrm>
        </p:spPr>
        <p:txBody>
          <a:bodyPr/>
          <a:lstStyle/>
          <a:p>
            <a:r>
              <a:rPr lang="en-DE" dirty="0">
                <a:latin typeface="DIN Alternate" panose="020B0500000000000000" pitchFamily="34" charset="77"/>
              </a:rPr>
              <a:t>Hyped? Let’s connect!</a:t>
            </a:r>
          </a:p>
        </p:txBody>
      </p:sp>
      <p:sp>
        <p:nvSpPr>
          <p:cNvPr id="10" name="Google Shape;79;p4">
            <a:extLst>
              <a:ext uri="{FF2B5EF4-FFF2-40B4-BE49-F238E27FC236}">
                <a16:creationId xmlns:a16="http://schemas.microsoft.com/office/drawing/2014/main" id="{75F5A2F3-E500-0A4E-A7D5-55DB5D0ADE41}"/>
              </a:ext>
            </a:extLst>
          </p:cNvPr>
          <p:cNvSpPr/>
          <p:nvPr/>
        </p:nvSpPr>
        <p:spPr>
          <a:xfrm>
            <a:off x="5024157" y="3891902"/>
            <a:ext cx="2025870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DE" sz="1600" b="0" i="0" u="none" strike="noStrike" cap="none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Michael Amroudi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84;p4">
            <a:extLst>
              <a:ext uri="{FF2B5EF4-FFF2-40B4-BE49-F238E27FC236}">
                <a16:creationId xmlns:a16="http://schemas.microsoft.com/office/drawing/2014/main" id="{85E02E80-291E-1A41-AAAC-EAF8CD5E09A4}"/>
              </a:ext>
            </a:extLst>
          </p:cNvPr>
          <p:cNvSpPr/>
          <p:nvPr/>
        </p:nvSpPr>
        <p:spPr>
          <a:xfrm>
            <a:off x="5024159" y="4196701"/>
            <a:ext cx="2025870" cy="4794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DE" sz="1400" b="0" i="0" u="none" strike="noStrike" cap="none" dirty="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Management &amp; Technology, M.Sc.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88;p4">
            <a:extLst>
              <a:ext uri="{FF2B5EF4-FFF2-40B4-BE49-F238E27FC236}">
                <a16:creationId xmlns:a16="http://schemas.microsoft.com/office/drawing/2014/main" id="{3659F4C6-C368-7D48-81FB-D9A5E5653D19}"/>
              </a:ext>
            </a:extLst>
          </p:cNvPr>
          <p:cNvSpPr/>
          <p:nvPr/>
        </p:nvSpPr>
        <p:spPr>
          <a:xfrm>
            <a:off x="5025744" y="4875927"/>
            <a:ext cx="801883" cy="336331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DE" sz="1200" b="0" i="0" u="none" strike="noStrike" cap="none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UX/UI</a:t>
            </a:r>
            <a:endParaRPr sz="1400" b="0" i="0" u="none" strike="noStrike" cap="none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95;p4">
            <a:extLst>
              <a:ext uri="{FF2B5EF4-FFF2-40B4-BE49-F238E27FC236}">
                <a16:creationId xmlns:a16="http://schemas.microsoft.com/office/drawing/2014/main" id="{9C6D460C-8BD9-1046-9BC1-764B82DDBCD5}"/>
              </a:ext>
            </a:extLst>
          </p:cNvPr>
          <p:cNvSpPr/>
          <p:nvPr/>
        </p:nvSpPr>
        <p:spPr>
          <a:xfrm>
            <a:off x="5025745" y="5320938"/>
            <a:ext cx="821594" cy="336331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DE" sz="1200" b="0" i="0" u="none" strike="noStrike" cap="none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Finance</a:t>
            </a:r>
            <a:endParaRPr sz="1400" b="0" i="0" u="none" strike="noStrike" cap="none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96;p4">
            <a:extLst>
              <a:ext uri="{FF2B5EF4-FFF2-40B4-BE49-F238E27FC236}">
                <a16:creationId xmlns:a16="http://schemas.microsoft.com/office/drawing/2014/main" id="{A8564A53-1904-0341-BB30-C08958A8879F}"/>
              </a:ext>
            </a:extLst>
          </p:cNvPr>
          <p:cNvSpPr/>
          <p:nvPr/>
        </p:nvSpPr>
        <p:spPr>
          <a:xfrm>
            <a:off x="5905796" y="4875927"/>
            <a:ext cx="939777" cy="336331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DE" sz="1200" b="0" i="0" u="none" strike="noStrike" cap="none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Strategy</a:t>
            </a:r>
            <a:endParaRPr sz="1400" b="0" i="0" u="none" strike="noStrike" cap="none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80;p4">
            <a:extLst>
              <a:ext uri="{FF2B5EF4-FFF2-40B4-BE49-F238E27FC236}">
                <a16:creationId xmlns:a16="http://schemas.microsoft.com/office/drawing/2014/main" id="{DB1CE7AE-0BB6-6546-BC76-187DD7D5B5C5}"/>
              </a:ext>
            </a:extLst>
          </p:cNvPr>
          <p:cNvSpPr/>
          <p:nvPr/>
        </p:nvSpPr>
        <p:spPr>
          <a:xfrm>
            <a:off x="7275054" y="3891902"/>
            <a:ext cx="2025870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DE" sz="1600" b="0" i="0" u="none" strike="noStrike" cap="none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Leonie Freisinger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85;p4">
            <a:extLst>
              <a:ext uri="{FF2B5EF4-FFF2-40B4-BE49-F238E27FC236}">
                <a16:creationId xmlns:a16="http://schemas.microsoft.com/office/drawing/2014/main" id="{85DB2013-61FD-EE46-A7F9-1896C1E3FB7D}"/>
              </a:ext>
            </a:extLst>
          </p:cNvPr>
          <p:cNvSpPr/>
          <p:nvPr/>
        </p:nvSpPr>
        <p:spPr>
          <a:xfrm>
            <a:off x="7275059" y="4196701"/>
            <a:ext cx="2025870" cy="4794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DE" sz="1400" b="0" i="0" u="none" strike="noStrike" cap="none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Mechatronics &amp; Robotics, M.Sc.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89;p4">
            <a:extLst>
              <a:ext uri="{FF2B5EF4-FFF2-40B4-BE49-F238E27FC236}">
                <a16:creationId xmlns:a16="http://schemas.microsoft.com/office/drawing/2014/main" id="{44AE8794-FDD7-9643-8907-DB7158798E00}"/>
              </a:ext>
            </a:extLst>
          </p:cNvPr>
          <p:cNvSpPr/>
          <p:nvPr/>
        </p:nvSpPr>
        <p:spPr>
          <a:xfrm>
            <a:off x="7276642" y="4875927"/>
            <a:ext cx="804048" cy="336331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DE" sz="1200" b="0" i="0" u="none" strike="noStrike" cap="none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AI/ML</a:t>
            </a:r>
            <a:endParaRPr sz="1400" b="0" i="0" u="none" strike="noStrike" cap="none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93;p4">
            <a:extLst>
              <a:ext uri="{FF2B5EF4-FFF2-40B4-BE49-F238E27FC236}">
                <a16:creationId xmlns:a16="http://schemas.microsoft.com/office/drawing/2014/main" id="{962DA69C-4537-8C49-8BBA-0D641DD09B1D}"/>
              </a:ext>
            </a:extLst>
          </p:cNvPr>
          <p:cNvSpPr/>
          <p:nvPr/>
        </p:nvSpPr>
        <p:spPr>
          <a:xfrm>
            <a:off x="8158859" y="4875927"/>
            <a:ext cx="586390" cy="336331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DE" sz="1200" b="0" i="0" u="none" strike="noStrike" cap="none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C++</a:t>
            </a:r>
            <a:endParaRPr sz="1400" b="0" i="0" u="none" strike="noStrike" cap="none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99;p4">
            <a:extLst>
              <a:ext uri="{FF2B5EF4-FFF2-40B4-BE49-F238E27FC236}">
                <a16:creationId xmlns:a16="http://schemas.microsoft.com/office/drawing/2014/main" id="{7CBA374D-4BA4-6446-A980-7C0E0C5D2339}"/>
              </a:ext>
            </a:extLst>
          </p:cNvPr>
          <p:cNvSpPr/>
          <p:nvPr/>
        </p:nvSpPr>
        <p:spPr>
          <a:xfrm>
            <a:off x="7276641" y="5320938"/>
            <a:ext cx="1748008" cy="336331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DE" sz="1200" b="0" i="0" u="none" strike="noStrike" cap="none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Product Development </a:t>
            </a:r>
            <a:endParaRPr sz="1400" b="0" i="0" u="none" strike="noStrike" cap="none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79;p4">
            <a:extLst>
              <a:ext uri="{FF2B5EF4-FFF2-40B4-BE49-F238E27FC236}">
                <a16:creationId xmlns:a16="http://schemas.microsoft.com/office/drawing/2014/main" id="{DE8465E7-6535-0C43-9E32-173D2580B3D4}"/>
              </a:ext>
            </a:extLst>
          </p:cNvPr>
          <p:cNvSpPr/>
          <p:nvPr/>
        </p:nvSpPr>
        <p:spPr>
          <a:xfrm>
            <a:off x="2776970" y="3891902"/>
            <a:ext cx="2025870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DE" sz="1600" b="0" i="0" u="none" strike="noStrike" cap="none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Andy Chen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84;p4">
            <a:extLst>
              <a:ext uri="{FF2B5EF4-FFF2-40B4-BE49-F238E27FC236}">
                <a16:creationId xmlns:a16="http://schemas.microsoft.com/office/drawing/2014/main" id="{FC03884E-F1C4-E94A-AA2C-702DD8CEEC88}"/>
              </a:ext>
            </a:extLst>
          </p:cNvPr>
          <p:cNvSpPr/>
          <p:nvPr/>
        </p:nvSpPr>
        <p:spPr>
          <a:xfrm>
            <a:off x="2776972" y="4196701"/>
            <a:ext cx="2025870" cy="4794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DE" sz="1400" b="0" i="0" u="none" strike="noStrike" cap="none" dirty="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Robotics, Cognition, Intelligence, M.Sc.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Google Shape;88;p4">
            <a:extLst>
              <a:ext uri="{FF2B5EF4-FFF2-40B4-BE49-F238E27FC236}">
                <a16:creationId xmlns:a16="http://schemas.microsoft.com/office/drawing/2014/main" id="{4566E120-221D-744F-938E-796CAAA2AA24}"/>
              </a:ext>
            </a:extLst>
          </p:cNvPr>
          <p:cNvSpPr/>
          <p:nvPr/>
        </p:nvSpPr>
        <p:spPr>
          <a:xfrm>
            <a:off x="2778557" y="4875927"/>
            <a:ext cx="801883" cy="336331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DE" sz="1200" dirty="0">
                <a:solidFill>
                  <a:schemeClr val="bg1"/>
                </a:solidFill>
                <a:latin typeface="Roboto"/>
                <a:ea typeface="Roboto"/>
                <a:sym typeface="Roboto"/>
              </a:rPr>
              <a:t>SWE</a:t>
            </a:r>
            <a:endParaRPr sz="14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95;p4">
            <a:extLst>
              <a:ext uri="{FF2B5EF4-FFF2-40B4-BE49-F238E27FC236}">
                <a16:creationId xmlns:a16="http://schemas.microsoft.com/office/drawing/2014/main" id="{EFA14685-F801-E648-9896-1B8F7A354ED5}"/>
              </a:ext>
            </a:extLst>
          </p:cNvPr>
          <p:cNvSpPr/>
          <p:nvPr/>
        </p:nvSpPr>
        <p:spPr>
          <a:xfrm>
            <a:off x="2778557" y="5320938"/>
            <a:ext cx="1178829" cy="336331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DE" sz="1200" b="0" i="0" u="none" strike="noStrike" cap="none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Innovation</a:t>
            </a:r>
            <a:endParaRPr sz="14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96;p4">
            <a:extLst>
              <a:ext uri="{FF2B5EF4-FFF2-40B4-BE49-F238E27FC236}">
                <a16:creationId xmlns:a16="http://schemas.microsoft.com/office/drawing/2014/main" id="{63314432-B4EB-294E-81B6-85FD39FF99C7}"/>
              </a:ext>
            </a:extLst>
          </p:cNvPr>
          <p:cNvSpPr/>
          <p:nvPr/>
        </p:nvSpPr>
        <p:spPr>
          <a:xfrm>
            <a:off x="3658609" y="4875927"/>
            <a:ext cx="939777" cy="336331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DE" sz="1200" b="0" i="0" u="none" strike="noStrike" cap="none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AI/ML</a:t>
            </a:r>
            <a:endParaRPr sz="14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0D8A2A-9B0F-9F43-B6F4-972972E588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5054" y="1296237"/>
            <a:ext cx="2019300" cy="24130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CF5F8ED6-58D5-7C44-9783-4CD7AA5AB5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8027" y="1304925"/>
            <a:ext cx="2032000" cy="24130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C88B80E8-1153-6B4D-8597-22C30211F0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73700" y="1275422"/>
            <a:ext cx="2019300" cy="2413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23D3AEB-F13E-0049-B69B-6BEE227696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478593" y="1310346"/>
            <a:ext cx="2521585" cy="2232025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610F358A-9392-DF4D-8C2C-DB0A644B85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10093007" y="3717925"/>
            <a:ext cx="2521585" cy="223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0204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76B6D0-1DFD-8E46-97EB-2383288A8B5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DE" smtClean="0"/>
              <a:t>12</a:t>
            </a:fld>
            <a:endParaRPr lang="en-D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E597822-8552-FB4C-830A-CFAA3BB3C5E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8745813-7589-9343-A208-05668CBBC8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9800" y="2800350"/>
            <a:ext cx="2692400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6335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1FC66B-B959-EA46-A97B-00ADCCDFAE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>
                <a:latin typeface="DIN Alternate" panose="020B0500000000000000" pitchFamily="34" charset="77"/>
              </a:rPr>
              <a:t>Appendix: </a:t>
            </a:r>
            <a:r>
              <a:rPr lang="en-GB" dirty="0"/>
              <a:t>Lean Business Model Canvas</a:t>
            </a:r>
            <a:endParaRPr lang="en-DE" dirty="0">
              <a:latin typeface="DIN Alternate" panose="020B0500000000000000" pitchFamily="34" charset="77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76B6D0-1DFD-8E46-97EB-2383288A8B5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DE" smtClean="0"/>
              <a:t>13</a:t>
            </a:fld>
            <a:endParaRPr lang="en-D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E24B8F-5796-7E44-B012-8D83BE9E76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9209" y="1284420"/>
            <a:ext cx="7873582" cy="469795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1B4D67A-D220-6A4B-83A5-32ABC577D59A}"/>
              </a:ext>
            </a:extLst>
          </p:cNvPr>
          <p:cNvSpPr/>
          <p:nvPr/>
        </p:nvSpPr>
        <p:spPr>
          <a:xfrm>
            <a:off x="5410200" y="1700784"/>
            <a:ext cx="1191768" cy="886968"/>
          </a:xfrm>
          <a:prstGeom prst="rect">
            <a:avLst/>
          </a:prstGeom>
          <a:solidFill>
            <a:srgbClr val="FF1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800" dirty="0"/>
              <a:t>Enable users to quickly find all the information they need – only a fingertip away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BC37486-C048-B340-AE55-F7A3AE77FCDE}"/>
              </a:ext>
            </a:extLst>
          </p:cNvPr>
          <p:cNvSpPr/>
          <p:nvPr/>
        </p:nvSpPr>
        <p:spPr>
          <a:xfrm>
            <a:off x="2334768" y="1697736"/>
            <a:ext cx="1331976" cy="886968"/>
          </a:xfrm>
          <a:prstGeom prst="rect">
            <a:avLst/>
          </a:prstGeom>
          <a:solidFill>
            <a:srgbClr val="FF1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800" dirty="0"/>
              <a:t>Companies are struggling with training their employees on compliance regulations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B16A5C9-D793-B440-AA2B-3AA0A242150B}"/>
              </a:ext>
            </a:extLst>
          </p:cNvPr>
          <p:cNvSpPr/>
          <p:nvPr/>
        </p:nvSpPr>
        <p:spPr>
          <a:xfrm>
            <a:off x="2334768" y="2617114"/>
            <a:ext cx="1331976" cy="598547"/>
          </a:xfrm>
          <a:prstGeom prst="rect">
            <a:avLst/>
          </a:prstGeom>
          <a:solidFill>
            <a:srgbClr val="FF1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800" dirty="0"/>
              <a:t>Employees constanly feel overwhelmed by the amount &amp; complexity of compliance regulations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36F4E5-1740-764B-BD3D-359CF9FFB79A}"/>
              </a:ext>
            </a:extLst>
          </p:cNvPr>
          <p:cNvSpPr/>
          <p:nvPr/>
        </p:nvSpPr>
        <p:spPr>
          <a:xfrm>
            <a:off x="2334768" y="3533384"/>
            <a:ext cx="1331976" cy="325383"/>
          </a:xfrm>
          <a:prstGeom prst="rect">
            <a:avLst/>
          </a:prstGeom>
          <a:solidFill>
            <a:srgbClr val="FF1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800" dirty="0"/>
              <a:t>Hard-to-find SharePoint Folders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71346E7-86EA-8A4F-B5A6-9430CD754D85}"/>
              </a:ext>
            </a:extLst>
          </p:cNvPr>
          <p:cNvSpPr/>
          <p:nvPr/>
        </p:nvSpPr>
        <p:spPr>
          <a:xfrm>
            <a:off x="2334768" y="3886190"/>
            <a:ext cx="1331976" cy="444256"/>
          </a:xfrm>
          <a:prstGeom prst="rect">
            <a:avLst/>
          </a:prstGeom>
          <a:solidFill>
            <a:srgbClr val="FF1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800" dirty="0"/>
              <a:t>Asking the legal department (takes a lot of time)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28D335B-F77C-B346-ACEC-C12EB547D829}"/>
              </a:ext>
            </a:extLst>
          </p:cNvPr>
          <p:cNvSpPr/>
          <p:nvPr/>
        </p:nvSpPr>
        <p:spPr>
          <a:xfrm>
            <a:off x="2334768" y="4367346"/>
            <a:ext cx="1331976" cy="212651"/>
          </a:xfrm>
          <a:prstGeom prst="rect">
            <a:avLst/>
          </a:prstGeom>
          <a:solidFill>
            <a:srgbClr val="FF1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800" dirty="0"/>
              <a:t>Gut feeling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2E72C5F-415E-834A-8CB4-74A0EB06B853}"/>
              </a:ext>
            </a:extLst>
          </p:cNvPr>
          <p:cNvSpPr/>
          <p:nvPr/>
        </p:nvSpPr>
        <p:spPr>
          <a:xfrm>
            <a:off x="8463814" y="1756459"/>
            <a:ext cx="1331976" cy="307233"/>
          </a:xfrm>
          <a:prstGeom prst="rect">
            <a:avLst/>
          </a:prstGeom>
          <a:solidFill>
            <a:srgbClr val="FF1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800" dirty="0"/>
              <a:t>Large (public) companies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1584E1D-A39D-8442-9D9C-E39B82DA8215}"/>
              </a:ext>
            </a:extLst>
          </p:cNvPr>
          <p:cNvSpPr/>
          <p:nvPr/>
        </p:nvSpPr>
        <p:spPr>
          <a:xfrm>
            <a:off x="8463814" y="2100407"/>
            <a:ext cx="1331976" cy="307233"/>
          </a:xfrm>
          <a:prstGeom prst="rect">
            <a:avLst/>
          </a:prstGeom>
          <a:solidFill>
            <a:srgbClr val="FF1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800" dirty="0"/>
              <a:t>International companies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8882EDC-1833-8846-832F-21F0078E7FA5}"/>
              </a:ext>
            </a:extLst>
          </p:cNvPr>
          <p:cNvSpPr/>
          <p:nvPr/>
        </p:nvSpPr>
        <p:spPr>
          <a:xfrm>
            <a:off x="8463814" y="2444355"/>
            <a:ext cx="1331976" cy="598547"/>
          </a:xfrm>
          <a:prstGeom prst="rect">
            <a:avLst/>
          </a:prstGeom>
          <a:solidFill>
            <a:srgbClr val="FF1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800" dirty="0"/>
              <a:t>They have in common that they have compliance documents with hundreds of pages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C698280-B66B-E448-A2EA-5DD0420147CB}"/>
              </a:ext>
            </a:extLst>
          </p:cNvPr>
          <p:cNvSpPr/>
          <p:nvPr/>
        </p:nvSpPr>
        <p:spPr>
          <a:xfrm>
            <a:off x="8463814" y="3559493"/>
            <a:ext cx="1331976" cy="598547"/>
          </a:xfrm>
          <a:prstGeom prst="rect">
            <a:avLst/>
          </a:prstGeom>
          <a:solidFill>
            <a:srgbClr val="FF1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800" dirty="0"/>
              <a:t>Firms that recently had a compliance scandal and are now under pressure to act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7AE6992-D979-924D-AC03-EACB33BCC26A}"/>
              </a:ext>
            </a:extLst>
          </p:cNvPr>
          <p:cNvSpPr/>
          <p:nvPr/>
        </p:nvSpPr>
        <p:spPr>
          <a:xfrm>
            <a:off x="3842303" y="1697736"/>
            <a:ext cx="1330896" cy="402671"/>
          </a:xfrm>
          <a:prstGeom prst="rect">
            <a:avLst/>
          </a:prstGeom>
          <a:solidFill>
            <a:srgbClr val="FF1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800" dirty="0"/>
              <a:t>Highly advanced &amp; intelligent chatbot using GPT-3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C220707-8714-F84E-8495-4089CFBEFB13}"/>
              </a:ext>
            </a:extLst>
          </p:cNvPr>
          <p:cNvSpPr/>
          <p:nvPr/>
        </p:nvSpPr>
        <p:spPr>
          <a:xfrm>
            <a:off x="3842303" y="2140272"/>
            <a:ext cx="1330896" cy="402671"/>
          </a:xfrm>
          <a:prstGeom prst="rect">
            <a:avLst/>
          </a:prstGeom>
          <a:solidFill>
            <a:srgbClr val="FF1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800" dirty="0"/>
              <a:t>Easy-accessible browser extension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DE65779-1F89-B140-8391-4E656FCBB27D}"/>
              </a:ext>
            </a:extLst>
          </p:cNvPr>
          <p:cNvSpPr/>
          <p:nvPr/>
        </p:nvSpPr>
        <p:spPr>
          <a:xfrm>
            <a:off x="6895917" y="3293404"/>
            <a:ext cx="1330896" cy="402671"/>
          </a:xfrm>
          <a:prstGeom prst="rect">
            <a:avLst/>
          </a:prstGeom>
          <a:solidFill>
            <a:srgbClr val="FF1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800" dirty="0"/>
              <a:t>(Hopefully) TUM Venture Lab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433293C-5764-0849-AA7A-85D018EF2471}"/>
              </a:ext>
            </a:extLst>
          </p:cNvPr>
          <p:cNvSpPr/>
          <p:nvPr/>
        </p:nvSpPr>
        <p:spPr>
          <a:xfrm>
            <a:off x="6895917" y="3735365"/>
            <a:ext cx="1330896" cy="402671"/>
          </a:xfrm>
          <a:prstGeom prst="rect">
            <a:avLst/>
          </a:prstGeom>
          <a:solidFill>
            <a:srgbClr val="FF1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800" dirty="0"/>
              <a:t>Pilot Phase with Siemens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9C85AA2-F6C1-7D48-86B9-EC1E08A4DF04}"/>
              </a:ext>
            </a:extLst>
          </p:cNvPr>
          <p:cNvSpPr/>
          <p:nvPr/>
        </p:nvSpPr>
        <p:spPr>
          <a:xfrm>
            <a:off x="6895917" y="4177326"/>
            <a:ext cx="1330896" cy="402671"/>
          </a:xfrm>
          <a:prstGeom prst="rect">
            <a:avLst/>
          </a:prstGeom>
          <a:solidFill>
            <a:srgbClr val="FF1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800" dirty="0"/>
              <a:t>Direct Sales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E25AEC1-6377-2043-A883-DD401B96331E}"/>
              </a:ext>
            </a:extLst>
          </p:cNvPr>
          <p:cNvSpPr/>
          <p:nvPr/>
        </p:nvSpPr>
        <p:spPr>
          <a:xfrm>
            <a:off x="6230469" y="4955880"/>
            <a:ext cx="1330896" cy="402671"/>
          </a:xfrm>
          <a:prstGeom prst="rect">
            <a:avLst/>
          </a:prstGeom>
          <a:solidFill>
            <a:srgbClr val="FF1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800" dirty="0"/>
              <a:t>Pay-per-use based on the number of questions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D770376-D31B-5A4B-BA7F-3D1FC280484F}"/>
              </a:ext>
            </a:extLst>
          </p:cNvPr>
          <p:cNvSpPr/>
          <p:nvPr/>
        </p:nvSpPr>
        <p:spPr>
          <a:xfrm>
            <a:off x="2428147" y="4941327"/>
            <a:ext cx="1330896" cy="402671"/>
          </a:xfrm>
          <a:prstGeom prst="rect">
            <a:avLst/>
          </a:prstGeom>
          <a:solidFill>
            <a:srgbClr val="FF1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800" dirty="0"/>
              <a:t>GPT-3 Fees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10F0079-F08C-844C-B1B4-7EA0F781B808}"/>
              </a:ext>
            </a:extLst>
          </p:cNvPr>
          <p:cNvSpPr/>
          <p:nvPr/>
        </p:nvSpPr>
        <p:spPr>
          <a:xfrm>
            <a:off x="2428147" y="5397195"/>
            <a:ext cx="1330896" cy="402671"/>
          </a:xfrm>
          <a:prstGeom prst="rect">
            <a:avLst/>
          </a:prstGeom>
          <a:solidFill>
            <a:srgbClr val="FF1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800" dirty="0"/>
              <a:t>Developers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E6A28F9-0E65-B14C-86CD-39DDCCBD0AC3}"/>
              </a:ext>
            </a:extLst>
          </p:cNvPr>
          <p:cNvSpPr/>
          <p:nvPr/>
        </p:nvSpPr>
        <p:spPr>
          <a:xfrm>
            <a:off x="3842303" y="4941326"/>
            <a:ext cx="1330896" cy="402671"/>
          </a:xfrm>
          <a:prstGeom prst="rect">
            <a:avLst/>
          </a:prstGeom>
          <a:solidFill>
            <a:srgbClr val="FF1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800" dirty="0"/>
              <a:t>Hosting Fees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8A816E4-8BBF-F146-A9DE-EA76530E89B7}"/>
              </a:ext>
            </a:extLst>
          </p:cNvPr>
          <p:cNvSpPr/>
          <p:nvPr/>
        </p:nvSpPr>
        <p:spPr>
          <a:xfrm>
            <a:off x="3831934" y="3358157"/>
            <a:ext cx="1330896" cy="402671"/>
          </a:xfrm>
          <a:prstGeom prst="rect">
            <a:avLst/>
          </a:prstGeom>
          <a:solidFill>
            <a:srgbClr val="FF1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800" dirty="0"/>
              <a:t>Number of Questions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B59A2F6-FF3F-E74F-9DC9-9124936B0218}"/>
              </a:ext>
            </a:extLst>
          </p:cNvPr>
          <p:cNvSpPr/>
          <p:nvPr/>
        </p:nvSpPr>
        <p:spPr>
          <a:xfrm>
            <a:off x="3831934" y="3819817"/>
            <a:ext cx="1330896" cy="402671"/>
          </a:xfrm>
          <a:prstGeom prst="rect">
            <a:avLst/>
          </a:prstGeom>
          <a:solidFill>
            <a:srgbClr val="FF1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800" dirty="0"/>
              <a:t>User Growth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8A6E37B-95C7-2C49-B0D4-5D9B53E2516A}"/>
              </a:ext>
            </a:extLst>
          </p:cNvPr>
          <p:cNvSpPr/>
          <p:nvPr/>
        </p:nvSpPr>
        <p:spPr>
          <a:xfrm>
            <a:off x="5397817" y="3565458"/>
            <a:ext cx="1330896" cy="402671"/>
          </a:xfrm>
          <a:prstGeom prst="rect">
            <a:avLst/>
          </a:prstGeom>
          <a:solidFill>
            <a:srgbClr val="FF1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800" dirty="0"/>
              <a:t>Not GPT-3 Related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583910F-8DEE-1A44-8949-569F820E4DE6}"/>
              </a:ext>
            </a:extLst>
          </p:cNvPr>
          <p:cNvSpPr/>
          <p:nvPr/>
        </p:nvSpPr>
        <p:spPr>
          <a:xfrm>
            <a:off x="5397817" y="4016344"/>
            <a:ext cx="1330896" cy="402671"/>
          </a:xfrm>
          <a:prstGeom prst="rect">
            <a:avLst/>
          </a:prstGeom>
          <a:solidFill>
            <a:srgbClr val="FF1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800" dirty="0"/>
              <a:t>Not GPT-3 Related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90BF049-3E81-BE4B-A08F-2C90E821889D}"/>
              </a:ext>
            </a:extLst>
          </p:cNvPr>
          <p:cNvSpPr/>
          <p:nvPr/>
        </p:nvSpPr>
        <p:spPr>
          <a:xfrm>
            <a:off x="6895917" y="1742463"/>
            <a:ext cx="1330896" cy="402671"/>
          </a:xfrm>
          <a:prstGeom prst="rect">
            <a:avLst/>
          </a:prstGeom>
          <a:solidFill>
            <a:srgbClr val="FF1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800" dirty="0"/>
              <a:t>Word of mouth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919E88E-9E51-FF46-BF5E-788F67C9E60A}"/>
              </a:ext>
            </a:extLst>
          </p:cNvPr>
          <p:cNvSpPr/>
          <p:nvPr/>
        </p:nvSpPr>
        <p:spPr>
          <a:xfrm>
            <a:off x="6895917" y="2195522"/>
            <a:ext cx="1330896" cy="402671"/>
          </a:xfrm>
          <a:prstGeom prst="rect">
            <a:avLst/>
          </a:prstGeom>
          <a:solidFill>
            <a:srgbClr val="FF1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800" dirty="0"/>
              <a:t>Paid Ads</a:t>
            </a:r>
          </a:p>
        </p:txBody>
      </p:sp>
    </p:spTree>
    <p:extLst>
      <p:ext uri="{BB962C8B-B14F-4D97-AF65-F5344CB8AC3E}">
        <p14:creationId xmlns:p14="http://schemas.microsoft.com/office/powerpoint/2010/main" val="27297356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1FC66B-B959-EA46-A97B-00ADCCDFAE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>
                <a:latin typeface="DIN Alternate" panose="020B0500000000000000" pitchFamily="34" charset="77"/>
              </a:rPr>
              <a:t>“Our compliance system is working fine”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76B6D0-1DFD-8E46-97EB-2383288A8B5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DE" smtClean="0"/>
              <a:t>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1238567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1FC66B-B959-EA46-A97B-00ADCCDFAE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>
                <a:latin typeface="DIN Alternate" panose="020B0500000000000000" pitchFamily="34" charset="77"/>
              </a:rPr>
              <a:t>“Our compliance system is working fine”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76B6D0-1DFD-8E46-97EB-2383288A8B5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DE" smtClean="0"/>
              <a:t>3</a:t>
            </a:fld>
            <a:endParaRPr lang="en-DE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2B7A125-A284-A64D-94E3-E7D5EFFD3D38}"/>
              </a:ext>
            </a:extLst>
          </p:cNvPr>
          <p:cNvGrpSpPr/>
          <p:nvPr/>
        </p:nvGrpSpPr>
        <p:grpSpPr>
          <a:xfrm>
            <a:off x="648704" y="1657968"/>
            <a:ext cx="11025265" cy="3856216"/>
            <a:chOff x="648704" y="1657968"/>
            <a:chExt cx="11025265" cy="3856216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4CB56055-D42E-044D-AAE3-26FCDBA89A6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297829">
              <a:off x="6425179" y="3764587"/>
              <a:ext cx="5248790" cy="1749597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E7A2E1F5-1294-F849-955E-ACFFDD10E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21385872">
              <a:off x="766762" y="1682876"/>
              <a:ext cx="4959350" cy="1635837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52CB5AAD-F4D2-0449-A3E1-45404AC2CED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50192">
              <a:off x="5730021" y="1657968"/>
              <a:ext cx="5897209" cy="1933624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34F513CB-DE91-E741-BF83-8F58455CAB1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159605">
              <a:off x="648704" y="3418962"/>
              <a:ext cx="5772150" cy="1872049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DB9EFEB-25E8-184A-98F6-6619224D332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17394330">
              <a:off x="1075531" y="1759655"/>
              <a:ext cx="403257" cy="35695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C0762DF-2DC6-EA42-BF8D-EDB2CB6453F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8664008">
              <a:off x="10486948" y="1690843"/>
              <a:ext cx="403257" cy="35695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8C64CF12-F025-9F45-855B-83756312165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15650875">
              <a:off x="10781265" y="3606859"/>
              <a:ext cx="403257" cy="35695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2E4E9884-9E69-9D49-A142-E9151DCA87D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19317081">
              <a:off x="4883445" y="3366818"/>
              <a:ext cx="403257" cy="3569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550026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1FC66B-B959-EA46-A97B-00ADCCDFAE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DE" dirty="0">
                <a:latin typeface="DIN Alternate" panose="020B0500000000000000" pitchFamily="34" charset="77"/>
              </a:rPr>
              <a:t>Employee training is the most important challenge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76B6D0-1DFD-8E46-97EB-2383288A8B5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DE" smtClean="0"/>
              <a:t>4</a:t>
            </a:fld>
            <a:endParaRPr lang="en-DE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406BBB-BFE4-B84A-A377-6F485530F340}"/>
              </a:ext>
            </a:extLst>
          </p:cNvPr>
          <p:cNvSpPr txBox="1"/>
          <p:nvPr/>
        </p:nvSpPr>
        <p:spPr>
          <a:xfrm>
            <a:off x="6654800" y="1304925"/>
            <a:ext cx="4510880" cy="38210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DE" sz="1600" b="1" dirty="0">
                <a:solidFill>
                  <a:schemeClr val="tx1"/>
                </a:solidFill>
              </a:rPr>
              <a:t>Explanation</a:t>
            </a:r>
            <a:endParaRPr lang="en-DE" sz="1600" dirty="0">
              <a:solidFill>
                <a:schemeClr val="tx1"/>
              </a:solidFill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C560476-E0D7-914E-8995-AC8F6A4F7672}"/>
              </a:ext>
            </a:extLst>
          </p:cNvPr>
          <p:cNvCxnSpPr>
            <a:cxnSpLocks/>
          </p:cNvCxnSpPr>
          <p:nvPr/>
        </p:nvCxnSpPr>
        <p:spPr>
          <a:xfrm>
            <a:off x="6654800" y="1687033"/>
            <a:ext cx="47117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F649F4A-D16D-F94C-9095-BD72FF2A22A4}"/>
              </a:ext>
            </a:extLst>
          </p:cNvPr>
          <p:cNvGrpSpPr/>
          <p:nvPr/>
        </p:nvGrpSpPr>
        <p:grpSpPr>
          <a:xfrm>
            <a:off x="6723856" y="2118417"/>
            <a:ext cx="4418012" cy="600494"/>
            <a:chOff x="6747668" y="2090116"/>
            <a:chExt cx="4418012" cy="60049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56E1FDC-0A82-784B-975E-C8FE5D155812}"/>
                </a:ext>
              </a:extLst>
            </p:cNvPr>
            <p:cNvSpPr txBox="1"/>
            <p:nvPr/>
          </p:nvSpPr>
          <p:spPr>
            <a:xfrm>
              <a:off x="7256310" y="2090116"/>
              <a:ext cx="3909370" cy="600494"/>
            </a:xfrm>
            <a:prstGeom prst="rect">
              <a:avLst/>
            </a:prstGeom>
            <a:noFill/>
          </p:spPr>
          <p:txBody>
            <a:bodyPr wrap="square" lIns="90000" rtlCol="0">
              <a:noAutofit/>
            </a:bodyPr>
            <a:lstStyle/>
            <a:p>
              <a:r>
                <a:rPr lang="en-GB" sz="1600" b="1" dirty="0"/>
                <a:t>The ongoing trend: </a:t>
              </a:r>
              <a:r>
                <a:rPr lang="en-GB" sz="1600" dirty="0"/>
                <a:t>Companies become larger and more international.</a:t>
              </a:r>
              <a:endParaRPr lang="en-DE" sz="1600" dirty="0"/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72A153E4-BB31-0842-ABCD-7F9D4164F8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47668" y="2211888"/>
              <a:ext cx="403257" cy="3569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996450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1FC66B-B959-EA46-A97B-00ADCCDFAE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DE" dirty="0">
                <a:latin typeface="DIN Alternate" panose="020B0500000000000000" pitchFamily="34" charset="77"/>
              </a:rPr>
              <a:t>Employee training is the most important challenge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76B6D0-1DFD-8E46-97EB-2383288A8B5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DE" smtClean="0"/>
              <a:t>5</a:t>
            </a:fld>
            <a:endParaRPr lang="en-DE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406BBB-BFE4-B84A-A377-6F485530F340}"/>
              </a:ext>
            </a:extLst>
          </p:cNvPr>
          <p:cNvSpPr txBox="1"/>
          <p:nvPr/>
        </p:nvSpPr>
        <p:spPr>
          <a:xfrm>
            <a:off x="6654800" y="1304925"/>
            <a:ext cx="4510880" cy="38210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DE" sz="1600" b="1" dirty="0">
                <a:solidFill>
                  <a:schemeClr val="tx1"/>
                </a:solidFill>
              </a:rPr>
              <a:t>Explanation</a:t>
            </a:r>
            <a:endParaRPr lang="en-DE" sz="1600" dirty="0">
              <a:solidFill>
                <a:schemeClr val="tx1"/>
              </a:solidFill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C560476-E0D7-914E-8995-AC8F6A4F7672}"/>
              </a:ext>
            </a:extLst>
          </p:cNvPr>
          <p:cNvCxnSpPr>
            <a:cxnSpLocks/>
          </p:cNvCxnSpPr>
          <p:nvPr/>
        </p:nvCxnSpPr>
        <p:spPr>
          <a:xfrm>
            <a:off x="6654800" y="1687033"/>
            <a:ext cx="47117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F649F4A-D16D-F94C-9095-BD72FF2A22A4}"/>
              </a:ext>
            </a:extLst>
          </p:cNvPr>
          <p:cNvGrpSpPr/>
          <p:nvPr/>
        </p:nvGrpSpPr>
        <p:grpSpPr>
          <a:xfrm>
            <a:off x="6723856" y="2118417"/>
            <a:ext cx="4418012" cy="600494"/>
            <a:chOff x="6747668" y="2090116"/>
            <a:chExt cx="4418012" cy="60049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56E1FDC-0A82-784B-975E-C8FE5D155812}"/>
                </a:ext>
              </a:extLst>
            </p:cNvPr>
            <p:cNvSpPr txBox="1"/>
            <p:nvPr/>
          </p:nvSpPr>
          <p:spPr>
            <a:xfrm>
              <a:off x="7256310" y="2090116"/>
              <a:ext cx="3909370" cy="600494"/>
            </a:xfrm>
            <a:prstGeom prst="rect">
              <a:avLst/>
            </a:prstGeom>
            <a:noFill/>
          </p:spPr>
          <p:txBody>
            <a:bodyPr wrap="square" lIns="90000" rtlCol="0">
              <a:noAutofit/>
            </a:bodyPr>
            <a:lstStyle/>
            <a:p>
              <a:r>
                <a:rPr lang="en-GB" sz="1600" b="1" dirty="0"/>
                <a:t>The ongoing trend: </a:t>
              </a:r>
              <a:r>
                <a:rPr lang="en-GB" sz="1600" dirty="0"/>
                <a:t>Companies become larger and more international.</a:t>
              </a:r>
              <a:endParaRPr lang="en-DE" sz="1600" dirty="0"/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72A153E4-BB31-0842-ABCD-7F9D4164F8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47668" y="2211888"/>
              <a:ext cx="403257" cy="356950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22B361F-3B70-AA49-B397-BBE867E07BE3}"/>
              </a:ext>
            </a:extLst>
          </p:cNvPr>
          <p:cNvGrpSpPr/>
          <p:nvPr/>
        </p:nvGrpSpPr>
        <p:grpSpPr>
          <a:xfrm>
            <a:off x="6723856" y="3069102"/>
            <a:ext cx="4441824" cy="906808"/>
            <a:chOff x="6747668" y="3040801"/>
            <a:chExt cx="4441824" cy="906808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DC2A74D-9449-B549-9DE6-2C1893D0A775}"/>
                </a:ext>
              </a:extLst>
            </p:cNvPr>
            <p:cNvSpPr txBox="1"/>
            <p:nvPr/>
          </p:nvSpPr>
          <p:spPr>
            <a:xfrm>
              <a:off x="7280122" y="3040801"/>
              <a:ext cx="3909370" cy="906808"/>
            </a:xfrm>
            <a:prstGeom prst="rect">
              <a:avLst/>
            </a:prstGeom>
            <a:noFill/>
          </p:spPr>
          <p:txBody>
            <a:bodyPr wrap="square" lIns="90000" rtlCol="0">
              <a:noAutofit/>
            </a:bodyPr>
            <a:lstStyle/>
            <a:p>
              <a:r>
                <a:rPr lang="en-GB" sz="1600" b="1" dirty="0"/>
                <a:t>The result</a:t>
              </a:r>
              <a:r>
                <a:rPr lang="en-GB" sz="1600" dirty="0"/>
                <a:t>: Regulations and compliance requirements are becoming longer and more complicated</a:t>
              </a:r>
              <a:endParaRPr lang="en-DE" sz="1600" dirty="0"/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442FE6CD-0B28-D24B-9753-7E1FB7EA66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47668" y="3315730"/>
              <a:ext cx="403257" cy="3569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339299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1FC66B-B959-EA46-A97B-00ADCCDFAE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DE" dirty="0">
                <a:latin typeface="DIN Alternate" panose="020B0500000000000000" pitchFamily="34" charset="77"/>
              </a:rPr>
              <a:t>Employee training is the most important challenge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76B6D0-1DFD-8E46-97EB-2383288A8B5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DE" smtClean="0"/>
              <a:t>6</a:t>
            </a:fld>
            <a:endParaRPr lang="en-DE"/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77A44548-220F-0542-AA60-57B7268D6C6F}"/>
              </a:ext>
            </a:extLst>
          </p:cNvPr>
          <p:cNvGraphicFramePr/>
          <p:nvPr/>
        </p:nvGraphicFramePr>
        <p:xfrm>
          <a:off x="729049" y="1920939"/>
          <a:ext cx="5671751" cy="38713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FD4306E2-F418-3140-B4BD-B6D762CBF990}"/>
              </a:ext>
            </a:extLst>
          </p:cNvPr>
          <p:cNvSpPr txBox="1"/>
          <p:nvPr/>
        </p:nvSpPr>
        <p:spPr>
          <a:xfrm>
            <a:off x="839788" y="1304925"/>
            <a:ext cx="5907880" cy="38210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DE" sz="1600" b="1" dirty="0">
                <a:solidFill>
                  <a:schemeClr val="tx1"/>
                </a:solidFill>
              </a:rPr>
              <a:t>Policy management challenges </a:t>
            </a:r>
            <a:r>
              <a:rPr lang="en-DE" sz="1600" dirty="0">
                <a:solidFill>
                  <a:schemeClr val="tx1"/>
                </a:solidFill>
              </a:rPr>
              <a:t>in %, N = 729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406BBB-BFE4-B84A-A377-6F485530F340}"/>
              </a:ext>
            </a:extLst>
          </p:cNvPr>
          <p:cNvSpPr txBox="1"/>
          <p:nvPr/>
        </p:nvSpPr>
        <p:spPr>
          <a:xfrm>
            <a:off x="6654800" y="1304925"/>
            <a:ext cx="4510880" cy="38210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DE" sz="1600" b="1" dirty="0">
                <a:solidFill>
                  <a:schemeClr val="tx1"/>
                </a:solidFill>
              </a:rPr>
              <a:t>Explanation</a:t>
            </a:r>
            <a:endParaRPr lang="en-DE" sz="1600" dirty="0">
              <a:solidFill>
                <a:schemeClr val="tx1"/>
              </a:solidFill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B0D8627-3771-5747-814D-1BA61054E879}"/>
              </a:ext>
            </a:extLst>
          </p:cNvPr>
          <p:cNvCxnSpPr/>
          <p:nvPr/>
        </p:nvCxnSpPr>
        <p:spPr>
          <a:xfrm>
            <a:off x="839788" y="1687033"/>
            <a:ext cx="556101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C560476-E0D7-914E-8995-AC8F6A4F7672}"/>
              </a:ext>
            </a:extLst>
          </p:cNvPr>
          <p:cNvCxnSpPr>
            <a:cxnSpLocks/>
          </p:cNvCxnSpPr>
          <p:nvPr/>
        </p:nvCxnSpPr>
        <p:spPr>
          <a:xfrm>
            <a:off x="6654800" y="1687033"/>
            <a:ext cx="47117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F649F4A-D16D-F94C-9095-BD72FF2A22A4}"/>
              </a:ext>
            </a:extLst>
          </p:cNvPr>
          <p:cNvGrpSpPr/>
          <p:nvPr/>
        </p:nvGrpSpPr>
        <p:grpSpPr>
          <a:xfrm>
            <a:off x="6723856" y="2118417"/>
            <a:ext cx="4418012" cy="600494"/>
            <a:chOff x="6747668" y="2090116"/>
            <a:chExt cx="4418012" cy="60049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56E1FDC-0A82-784B-975E-C8FE5D155812}"/>
                </a:ext>
              </a:extLst>
            </p:cNvPr>
            <p:cNvSpPr txBox="1"/>
            <p:nvPr/>
          </p:nvSpPr>
          <p:spPr>
            <a:xfrm>
              <a:off x="7256310" y="2090116"/>
              <a:ext cx="3909370" cy="600494"/>
            </a:xfrm>
            <a:prstGeom prst="rect">
              <a:avLst/>
            </a:prstGeom>
            <a:noFill/>
          </p:spPr>
          <p:txBody>
            <a:bodyPr wrap="square" lIns="90000" rtlCol="0">
              <a:noAutofit/>
            </a:bodyPr>
            <a:lstStyle/>
            <a:p>
              <a:r>
                <a:rPr lang="en-GB" sz="1600" b="1" dirty="0"/>
                <a:t>The ongoing trend: </a:t>
              </a:r>
              <a:r>
                <a:rPr lang="en-GB" sz="1600" dirty="0"/>
                <a:t>Companies become larger and more international.</a:t>
              </a:r>
              <a:endParaRPr lang="en-DE" sz="1600" dirty="0"/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72A153E4-BB31-0842-ABCD-7F9D4164F84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47668" y="2211888"/>
              <a:ext cx="403257" cy="356950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22B361F-3B70-AA49-B397-BBE867E07BE3}"/>
              </a:ext>
            </a:extLst>
          </p:cNvPr>
          <p:cNvGrpSpPr/>
          <p:nvPr/>
        </p:nvGrpSpPr>
        <p:grpSpPr>
          <a:xfrm>
            <a:off x="6723856" y="3069102"/>
            <a:ext cx="4441824" cy="906808"/>
            <a:chOff x="6747668" y="3040801"/>
            <a:chExt cx="4441824" cy="906808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DC2A74D-9449-B549-9DE6-2C1893D0A775}"/>
                </a:ext>
              </a:extLst>
            </p:cNvPr>
            <p:cNvSpPr txBox="1"/>
            <p:nvPr/>
          </p:nvSpPr>
          <p:spPr>
            <a:xfrm>
              <a:off x="7280122" y="3040801"/>
              <a:ext cx="3909370" cy="906808"/>
            </a:xfrm>
            <a:prstGeom prst="rect">
              <a:avLst/>
            </a:prstGeom>
            <a:noFill/>
          </p:spPr>
          <p:txBody>
            <a:bodyPr wrap="square" lIns="90000" rtlCol="0">
              <a:noAutofit/>
            </a:bodyPr>
            <a:lstStyle/>
            <a:p>
              <a:r>
                <a:rPr lang="en-GB" sz="1600" b="1" dirty="0"/>
                <a:t>The result</a:t>
              </a:r>
              <a:r>
                <a:rPr lang="en-GB" sz="1600" dirty="0"/>
                <a:t>: Regulations and compliance requirements are becoming longer and more complicated</a:t>
              </a:r>
              <a:endParaRPr lang="en-DE" sz="1600" dirty="0"/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442FE6CD-0B28-D24B-9753-7E1FB7EA66E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47668" y="3315730"/>
              <a:ext cx="403257" cy="356950"/>
            </a:xfrm>
            <a:prstGeom prst="rect">
              <a:avLst/>
            </a:prstGeom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46910BD-88EA-CA42-B2E9-92C77184D1DF}"/>
              </a:ext>
            </a:extLst>
          </p:cNvPr>
          <p:cNvGrpSpPr/>
          <p:nvPr/>
        </p:nvGrpSpPr>
        <p:grpSpPr>
          <a:xfrm>
            <a:off x="6723856" y="4180484"/>
            <a:ext cx="4441824" cy="1146957"/>
            <a:chOff x="6747668" y="4209335"/>
            <a:chExt cx="4441824" cy="1146957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EF10E55-F8D6-9648-9F9C-B5EB5C88546B}"/>
                </a:ext>
              </a:extLst>
            </p:cNvPr>
            <p:cNvSpPr txBox="1"/>
            <p:nvPr/>
          </p:nvSpPr>
          <p:spPr>
            <a:xfrm>
              <a:off x="7280122" y="4209335"/>
              <a:ext cx="3909370" cy="1146957"/>
            </a:xfrm>
            <a:prstGeom prst="rect">
              <a:avLst/>
            </a:prstGeom>
            <a:noFill/>
          </p:spPr>
          <p:txBody>
            <a:bodyPr wrap="square" lIns="90000" rtlCol="0">
              <a:noAutofit/>
            </a:bodyPr>
            <a:lstStyle/>
            <a:p>
              <a:r>
                <a:rPr lang="en-GB" sz="1600" b="1" dirty="0"/>
                <a:t>The problem</a:t>
              </a:r>
              <a:r>
                <a:rPr lang="en-GB" sz="1600" dirty="0"/>
                <a:t>: Employees are overwhelmed by regulations. Status quo: If rules are not found quickly, employees act on gut feeling.</a:t>
              </a:r>
              <a:endParaRPr lang="en-DE" sz="1600" dirty="0"/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07E42E80-52D5-8547-92ED-A5A5A578441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47668" y="4604338"/>
              <a:ext cx="403257" cy="3569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58808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E52BA50-9EB1-AC4A-AA3B-D9613646D1D0}"/>
              </a:ext>
            </a:extLst>
          </p:cNvPr>
          <p:cNvSpPr/>
          <p:nvPr/>
        </p:nvSpPr>
        <p:spPr>
          <a:xfrm>
            <a:off x="357188" y="5500688"/>
            <a:ext cx="2243137" cy="13573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891BE5-D431-3A45-936A-C737B15329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965437" y="-51964"/>
            <a:ext cx="7865094" cy="6961925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02889745-1F84-D64D-94D6-368FD94441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00325" y="3006601"/>
            <a:ext cx="10515600" cy="609236"/>
          </a:xfrm>
        </p:spPr>
        <p:txBody>
          <a:bodyPr>
            <a:normAutofit/>
          </a:bodyPr>
          <a:lstStyle/>
          <a:p>
            <a:r>
              <a:rPr lang="en-GB" dirty="0">
                <a:latin typeface="DIN Alternate" panose="020B0500000000000000" pitchFamily="34" charset="77"/>
              </a:rPr>
              <a:t>Demo Time!</a:t>
            </a:r>
            <a:endParaRPr lang="en-DE" dirty="0">
              <a:latin typeface="DIN Alternate" panose="020B0500000000000000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2798694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1FC66B-B959-EA46-A97B-00ADCCDFAE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latin typeface="DIN Alternate" panose="020B0500000000000000" pitchFamily="34" charset="77"/>
              </a:rPr>
              <a:t>We provide lightning-fast and easy-to-understand answers</a:t>
            </a:r>
            <a:endParaRPr lang="en-DE" dirty="0">
              <a:latin typeface="DIN Alternate" panose="020B0500000000000000" pitchFamily="34" charset="77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76B6D0-1DFD-8E46-97EB-2383288A8B5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DE" smtClean="0"/>
              <a:t>8</a:t>
            </a:fld>
            <a:endParaRPr lang="en-DE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76FD570-8C49-A54A-ABC4-3B10D41FFCA5}"/>
              </a:ext>
            </a:extLst>
          </p:cNvPr>
          <p:cNvGrpSpPr/>
          <p:nvPr/>
        </p:nvGrpSpPr>
        <p:grpSpPr>
          <a:xfrm>
            <a:off x="6232528" y="1304925"/>
            <a:ext cx="4967787" cy="4856008"/>
            <a:chOff x="6329569" y="1799281"/>
            <a:chExt cx="4345502" cy="424772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C00703C-732A-864D-A4E3-6A6344988E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5712">
              <a:off x="8617671" y="2404802"/>
              <a:ext cx="2057400" cy="35179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78DFBAA-E59F-E74D-AE35-D17CB9129AD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21413138">
              <a:off x="6329569" y="2409613"/>
              <a:ext cx="2059096" cy="352080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EAA21DE-E350-0142-9009-9AD8265E5F5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300249" y="1799281"/>
              <a:ext cx="2484229" cy="4247726"/>
            </a:xfrm>
            <a:prstGeom prst="rect">
              <a:avLst/>
            </a:prstGeom>
          </p:spPr>
        </p:pic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CA558559-BA56-AC4F-9F0C-9B0F68C34506}"/>
              </a:ext>
            </a:extLst>
          </p:cNvPr>
          <p:cNvSpPr txBox="1"/>
          <p:nvPr/>
        </p:nvSpPr>
        <p:spPr>
          <a:xfrm>
            <a:off x="1642118" y="1922587"/>
            <a:ext cx="3909370" cy="1109267"/>
          </a:xfrm>
          <a:prstGeom prst="rect">
            <a:avLst/>
          </a:prstGeom>
          <a:noFill/>
        </p:spPr>
        <p:txBody>
          <a:bodyPr wrap="square" lIns="90000" rtlCol="0">
            <a:noAutofit/>
          </a:bodyPr>
          <a:lstStyle/>
          <a:p>
            <a:r>
              <a:rPr lang="en-GB" sz="2000" b="1" dirty="0"/>
              <a:t>Lightning-fast</a:t>
            </a:r>
            <a:br>
              <a:rPr lang="en-GB" sz="1600" b="1" dirty="0"/>
            </a:br>
            <a:r>
              <a: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Access to Information</a:t>
            </a:r>
            <a:endParaRPr lang="en-DE" sz="1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E0C4076-A22F-814F-84AB-EE8152AA2B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3769" y="2029772"/>
            <a:ext cx="403257" cy="35695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98D9FFA-F469-3643-95C2-C23809CA9191}"/>
              </a:ext>
            </a:extLst>
          </p:cNvPr>
          <p:cNvSpPr txBox="1"/>
          <p:nvPr/>
        </p:nvSpPr>
        <p:spPr>
          <a:xfrm>
            <a:off x="1665930" y="3304259"/>
            <a:ext cx="3909370" cy="1109267"/>
          </a:xfrm>
          <a:prstGeom prst="rect">
            <a:avLst/>
          </a:prstGeom>
          <a:noFill/>
        </p:spPr>
        <p:txBody>
          <a:bodyPr wrap="square" lIns="90000" rtlCol="0">
            <a:noAutofit/>
          </a:bodyPr>
          <a:lstStyle/>
          <a:p>
            <a:r>
              <a:rPr lang="en-GB" sz="2000" b="1" dirty="0"/>
              <a:t>Easy-to-understand</a:t>
            </a:r>
            <a:br>
              <a:rPr lang="en-GB" sz="1600" b="1" dirty="0"/>
            </a:br>
            <a:r>
              <a: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instead of legal jargon</a:t>
            </a:r>
            <a:endParaRPr lang="en-DE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18AC3C7F-5A37-8342-AD06-7AF4C2E63E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3769" y="3411444"/>
            <a:ext cx="403257" cy="35695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F1511EFF-A63D-C148-9F69-69137CFFAF4F}"/>
              </a:ext>
            </a:extLst>
          </p:cNvPr>
          <p:cNvSpPr txBox="1"/>
          <p:nvPr/>
        </p:nvSpPr>
        <p:spPr>
          <a:xfrm>
            <a:off x="1665930" y="4758546"/>
            <a:ext cx="3909370" cy="1146957"/>
          </a:xfrm>
          <a:prstGeom prst="rect">
            <a:avLst/>
          </a:prstGeom>
          <a:noFill/>
        </p:spPr>
        <p:txBody>
          <a:bodyPr wrap="square" lIns="90000" rtlCol="0">
            <a:noAutofit/>
          </a:bodyPr>
          <a:lstStyle/>
          <a:p>
            <a:r>
              <a:rPr lang="en-GB" sz="2000" b="1" dirty="0"/>
              <a:t>Highly scalable</a:t>
            </a:r>
            <a:br>
              <a:rPr lang="en-GB" sz="1600" b="1" dirty="0"/>
            </a:br>
            <a:r>
              <a: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24/7 availability and little costs</a:t>
            </a:r>
            <a:endParaRPr lang="en-DE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327EB59D-0B29-EB44-8EE1-2C58574169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3769" y="4884576"/>
            <a:ext cx="403257" cy="35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7120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1FC66B-B959-EA46-A97B-00ADCCDFAE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>
                <a:latin typeface="DIN Alternate" panose="020B0500000000000000" pitchFamily="34" charset="77"/>
              </a:rPr>
              <a:t>Our solution is based on three stages of GPT-3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76B6D0-1DFD-8E46-97EB-2383288A8B5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DE" smtClean="0"/>
              <a:t>9</a:t>
            </a:fld>
            <a:endParaRPr lang="en-D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A25217-2640-6C4F-8D12-391EF170168F}"/>
              </a:ext>
            </a:extLst>
          </p:cNvPr>
          <p:cNvSpPr txBox="1"/>
          <p:nvPr/>
        </p:nvSpPr>
        <p:spPr>
          <a:xfrm>
            <a:off x="1491938" y="3946209"/>
            <a:ext cx="2768338" cy="1690254"/>
          </a:xfrm>
          <a:prstGeom prst="rect">
            <a:avLst/>
          </a:prstGeom>
          <a:noFill/>
        </p:spPr>
        <p:txBody>
          <a:bodyPr wrap="square" lIns="90000" rtlCol="0">
            <a:noAutofit/>
          </a:bodyPr>
          <a:lstStyle/>
          <a:p>
            <a:pPr algn="ctr"/>
            <a:r>
              <a:rPr lang="en-GB" sz="1600" b="1" dirty="0"/>
              <a:t>Search</a:t>
            </a:r>
            <a:br>
              <a:rPr lang="en-GB" sz="1600" b="1" dirty="0"/>
            </a:br>
            <a:r>
              <a:rPr lang="en-GB" sz="1600" dirty="0"/>
              <a:t>First, the employee's question is matched against all documents to identify the document with the correct answer.</a:t>
            </a:r>
            <a:endParaRPr lang="en-DE" sz="1600" dirty="0"/>
          </a:p>
          <a:p>
            <a:pPr algn="ctr"/>
            <a:endParaRPr lang="en-DE" sz="1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04D0A1-686E-F64D-B927-B82C162C6744}"/>
              </a:ext>
            </a:extLst>
          </p:cNvPr>
          <p:cNvSpPr txBox="1"/>
          <p:nvPr/>
        </p:nvSpPr>
        <p:spPr>
          <a:xfrm>
            <a:off x="4523198" y="3946209"/>
            <a:ext cx="2940624" cy="1690254"/>
          </a:xfrm>
          <a:prstGeom prst="rect">
            <a:avLst/>
          </a:prstGeom>
          <a:noFill/>
        </p:spPr>
        <p:txBody>
          <a:bodyPr wrap="square" lIns="90000" rtlCol="0">
            <a:noAutofit/>
          </a:bodyPr>
          <a:lstStyle/>
          <a:p>
            <a:pPr algn="ctr"/>
            <a:r>
              <a:rPr lang="en-GB" sz="1600" b="1" dirty="0"/>
              <a:t>Completion &amp; Summary</a:t>
            </a:r>
            <a:br>
              <a:rPr lang="en-GB" sz="1600" b="1" dirty="0"/>
            </a:br>
            <a:r>
              <a:rPr lang="en-GB" sz="1600" dirty="0"/>
              <a:t>Based on the question and the correct document, a custom-fit answer is generated. This is summarized to be as understandable as possible.</a:t>
            </a:r>
            <a:endParaRPr lang="en-DE" sz="1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040A30D-3A53-5040-86EF-5CD8A9723E86}"/>
              </a:ext>
            </a:extLst>
          </p:cNvPr>
          <p:cNvSpPr txBox="1"/>
          <p:nvPr/>
        </p:nvSpPr>
        <p:spPr>
          <a:xfrm>
            <a:off x="7726744" y="3946209"/>
            <a:ext cx="2915304" cy="1690254"/>
          </a:xfrm>
          <a:prstGeom prst="rect">
            <a:avLst/>
          </a:prstGeom>
          <a:noFill/>
        </p:spPr>
        <p:txBody>
          <a:bodyPr wrap="square" lIns="90000" rtlCol="0">
            <a:noAutofit/>
          </a:bodyPr>
          <a:lstStyle/>
          <a:p>
            <a:pPr algn="ctr"/>
            <a:r>
              <a:rPr lang="en-GB" sz="1600" b="1" dirty="0"/>
              <a:t>Suggestion</a:t>
            </a:r>
            <a:br>
              <a:rPr lang="en-GB" sz="1600" b="1" dirty="0"/>
            </a:br>
            <a:r>
              <a:rPr lang="en-GB" sz="1600" dirty="0"/>
              <a:t>Based on the answer, further information on important keywords is suggested to improve the understanding of the employee</a:t>
            </a:r>
            <a:endParaRPr lang="en-DE" sz="1600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A895F60-5600-674E-8CF2-9CE90D81A046}"/>
              </a:ext>
            </a:extLst>
          </p:cNvPr>
          <p:cNvGrpSpPr/>
          <p:nvPr/>
        </p:nvGrpSpPr>
        <p:grpSpPr>
          <a:xfrm>
            <a:off x="839788" y="1714171"/>
            <a:ext cx="10512425" cy="2330603"/>
            <a:chOff x="839788" y="1811156"/>
            <a:chExt cx="10512425" cy="2330603"/>
          </a:xfrm>
        </p:grpSpPr>
        <p:sp>
          <p:nvSpPr>
            <p:cNvPr id="33" name="Trapezium 32">
              <a:extLst>
                <a:ext uri="{FF2B5EF4-FFF2-40B4-BE49-F238E27FC236}">
                  <a16:creationId xmlns:a16="http://schemas.microsoft.com/office/drawing/2014/main" id="{EE079952-6154-7542-9FFA-618CEF49E54C}"/>
                </a:ext>
              </a:extLst>
            </p:cNvPr>
            <p:cNvSpPr/>
            <p:nvPr/>
          </p:nvSpPr>
          <p:spPr>
            <a:xfrm rot="5400000">
              <a:off x="6705519" y="-1190311"/>
              <a:ext cx="896790" cy="8396598"/>
            </a:xfrm>
            <a:prstGeom prst="trapezoid">
              <a:avLst>
                <a:gd name="adj" fmla="val 32043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20" name="Trapezium 19">
              <a:extLst>
                <a:ext uri="{FF2B5EF4-FFF2-40B4-BE49-F238E27FC236}">
                  <a16:creationId xmlns:a16="http://schemas.microsoft.com/office/drawing/2014/main" id="{81710B70-4EED-9942-A871-3266C4E297A7}"/>
                </a:ext>
              </a:extLst>
            </p:cNvPr>
            <p:cNvSpPr/>
            <p:nvPr/>
          </p:nvSpPr>
          <p:spPr>
            <a:xfrm rot="5400000">
              <a:off x="688541" y="1962403"/>
              <a:ext cx="2330603" cy="2028110"/>
            </a:xfrm>
            <a:prstGeom prst="trapezoid">
              <a:avLst>
                <a:gd name="adj" fmla="val 36272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49355BBF-D255-464B-911C-4DD0209AF81F}"/>
                </a:ext>
              </a:extLst>
            </p:cNvPr>
            <p:cNvGrpSpPr/>
            <p:nvPr/>
          </p:nvGrpSpPr>
          <p:grpSpPr>
            <a:xfrm>
              <a:off x="2354207" y="2549654"/>
              <a:ext cx="928255" cy="928255"/>
              <a:chOff x="2445153" y="2215555"/>
              <a:chExt cx="928255" cy="928255"/>
            </a:xfrm>
          </p:grpSpPr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1C48DFDF-6E18-6C45-A605-708236E146A9}"/>
                  </a:ext>
                </a:extLst>
              </p:cNvPr>
              <p:cNvSpPr/>
              <p:nvPr/>
            </p:nvSpPr>
            <p:spPr>
              <a:xfrm>
                <a:off x="2445153" y="2215555"/>
                <a:ext cx="928255" cy="92825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pic>
            <p:nvPicPr>
              <p:cNvPr id="15" name="Graphic 14" descr="Magnifying glass with solid fill">
                <a:extLst>
                  <a:ext uri="{FF2B5EF4-FFF2-40B4-BE49-F238E27FC236}">
                    <a16:creationId xmlns:a16="http://schemas.microsoft.com/office/drawing/2014/main" id="{45359A36-B4A9-4449-967B-8383BC2731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572177" y="2372102"/>
                <a:ext cx="636892" cy="636892"/>
              </a:xfrm>
              <a:prstGeom prst="rect">
                <a:avLst/>
              </a:prstGeom>
            </p:spPr>
          </p:pic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2033AEC-42F9-5343-9D56-CF087F607B56}"/>
                </a:ext>
              </a:extLst>
            </p:cNvPr>
            <p:cNvGrpSpPr/>
            <p:nvPr/>
          </p:nvGrpSpPr>
          <p:grpSpPr>
            <a:xfrm>
              <a:off x="5529385" y="2549654"/>
              <a:ext cx="928255" cy="928255"/>
              <a:chOff x="5455225" y="2194774"/>
              <a:chExt cx="928255" cy="928255"/>
            </a:xfrm>
          </p:grpSpPr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B77F2A4B-93EB-AB49-B7D4-0DBA4CB363E1}"/>
                  </a:ext>
                </a:extLst>
              </p:cNvPr>
              <p:cNvSpPr/>
              <p:nvPr/>
            </p:nvSpPr>
            <p:spPr>
              <a:xfrm>
                <a:off x="5455225" y="2194774"/>
                <a:ext cx="928255" cy="92825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pic>
            <p:nvPicPr>
              <p:cNvPr id="17" name="Graphic 16" descr="Artificial Intelligence with solid fill">
                <a:extLst>
                  <a:ext uri="{FF2B5EF4-FFF2-40B4-BE49-F238E27FC236}">
                    <a16:creationId xmlns:a16="http://schemas.microsoft.com/office/drawing/2014/main" id="{871BEAED-CB31-4C47-97C4-8EE301376D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577035" y="2324363"/>
                <a:ext cx="684631" cy="684631"/>
              </a:xfrm>
              <a:prstGeom prst="rect">
                <a:avLst/>
              </a:prstGeom>
            </p:spPr>
          </p:pic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9594D036-BF4B-E249-87A5-0D8A2DFC325F}"/>
                </a:ext>
              </a:extLst>
            </p:cNvPr>
            <p:cNvGrpSpPr/>
            <p:nvPr/>
          </p:nvGrpSpPr>
          <p:grpSpPr>
            <a:xfrm>
              <a:off x="8704563" y="2549654"/>
              <a:ext cx="928255" cy="928255"/>
              <a:chOff x="8395847" y="2215555"/>
              <a:chExt cx="928255" cy="928255"/>
            </a:xfrm>
          </p:grpSpPr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1A441896-903C-244D-9B4C-B09B2698F0B5}"/>
                  </a:ext>
                </a:extLst>
              </p:cNvPr>
              <p:cNvSpPr/>
              <p:nvPr/>
            </p:nvSpPr>
            <p:spPr>
              <a:xfrm>
                <a:off x="8395847" y="2215555"/>
                <a:ext cx="928255" cy="92825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pic>
            <p:nvPicPr>
              <p:cNvPr id="19" name="Graphic 18" descr="End with solid fill">
                <a:extLst>
                  <a:ext uri="{FF2B5EF4-FFF2-40B4-BE49-F238E27FC236}">
                    <a16:creationId xmlns:a16="http://schemas.microsoft.com/office/drawing/2014/main" id="{58897D1A-F02F-0147-BE87-A18339424A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8555180" y="2372102"/>
                <a:ext cx="601307" cy="601307"/>
              </a:xfrm>
              <a:prstGeom prst="rect">
                <a:avLst/>
              </a:prstGeom>
            </p:spPr>
          </p:pic>
        </p:grpSp>
        <p:pic>
          <p:nvPicPr>
            <p:cNvPr id="22" name="Graphic 21" descr="Document with solid fill">
              <a:extLst>
                <a:ext uri="{FF2B5EF4-FFF2-40B4-BE49-F238E27FC236}">
                  <a16:creationId xmlns:a16="http://schemas.microsoft.com/office/drawing/2014/main" id="{439CC12D-E781-BD41-9B00-36210C68CEC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32919" y="1982733"/>
              <a:ext cx="455096" cy="455096"/>
            </a:xfrm>
            <a:prstGeom prst="rect">
              <a:avLst/>
            </a:prstGeom>
          </p:spPr>
        </p:pic>
        <p:pic>
          <p:nvPicPr>
            <p:cNvPr id="23" name="Graphic 22" descr="Document with solid fill">
              <a:extLst>
                <a:ext uri="{FF2B5EF4-FFF2-40B4-BE49-F238E27FC236}">
                  <a16:creationId xmlns:a16="http://schemas.microsoft.com/office/drawing/2014/main" id="{A4C81A6A-FC8B-5544-AACB-43DF16D8E89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93810" y="2573446"/>
              <a:ext cx="455096" cy="455096"/>
            </a:xfrm>
            <a:prstGeom prst="rect">
              <a:avLst/>
            </a:prstGeom>
          </p:spPr>
        </p:pic>
        <p:pic>
          <p:nvPicPr>
            <p:cNvPr id="24" name="Graphic 23" descr="Document with solid fill">
              <a:extLst>
                <a:ext uri="{FF2B5EF4-FFF2-40B4-BE49-F238E27FC236}">
                  <a16:creationId xmlns:a16="http://schemas.microsoft.com/office/drawing/2014/main" id="{FB802DF0-8C7E-4947-8E78-0419B1DB97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283021" y="2887997"/>
              <a:ext cx="455096" cy="455096"/>
            </a:xfrm>
            <a:prstGeom prst="rect">
              <a:avLst/>
            </a:prstGeom>
          </p:spPr>
        </p:pic>
        <p:pic>
          <p:nvPicPr>
            <p:cNvPr id="25" name="Graphic 24" descr="Document with solid fill">
              <a:extLst>
                <a:ext uri="{FF2B5EF4-FFF2-40B4-BE49-F238E27FC236}">
                  <a16:creationId xmlns:a16="http://schemas.microsoft.com/office/drawing/2014/main" id="{3D127AB8-C123-F04C-A683-8AE740CB214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35762" y="3367436"/>
              <a:ext cx="455096" cy="455096"/>
            </a:xfrm>
            <a:prstGeom prst="rect">
              <a:avLst/>
            </a:prstGeom>
          </p:spPr>
        </p:pic>
        <p:pic>
          <p:nvPicPr>
            <p:cNvPr id="26" name="Graphic 25" descr="Document with solid fill">
              <a:extLst>
                <a:ext uri="{FF2B5EF4-FFF2-40B4-BE49-F238E27FC236}">
                  <a16:creationId xmlns:a16="http://schemas.microsoft.com/office/drawing/2014/main" id="{5B3C6B43-95BF-4B4D-A337-C0511406427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902456" y="2573446"/>
              <a:ext cx="455096" cy="455096"/>
            </a:xfrm>
            <a:prstGeom prst="rect">
              <a:avLst/>
            </a:prstGeom>
          </p:spPr>
        </p:pic>
        <p:pic>
          <p:nvPicPr>
            <p:cNvPr id="27" name="Graphic 26" descr="Document with solid fill">
              <a:extLst>
                <a:ext uri="{FF2B5EF4-FFF2-40B4-BE49-F238E27FC236}">
                  <a16:creationId xmlns:a16="http://schemas.microsoft.com/office/drawing/2014/main" id="{28275637-B0BB-014E-A893-68C6FBF738A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706036" y="3135937"/>
              <a:ext cx="455096" cy="455096"/>
            </a:xfrm>
            <a:prstGeom prst="rect">
              <a:avLst/>
            </a:prstGeom>
          </p:spPr>
        </p:pic>
        <p:pic>
          <p:nvPicPr>
            <p:cNvPr id="30" name="Graphic 29" descr="Document with solid fill">
              <a:extLst>
                <a:ext uri="{FF2B5EF4-FFF2-40B4-BE49-F238E27FC236}">
                  <a16:creationId xmlns:a16="http://schemas.microsoft.com/office/drawing/2014/main" id="{4EC2DDD9-2836-4746-BD76-222371C5E1E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427123" y="2288452"/>
              <a:ext cx="455096" cy="455096"/>
            </a:xfrm>
            <a:prstGeom prst="rect">
              <a:avLst/>
            </a:prstGeom>
          </p:spPr>
        </p:pic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80E59F64-B9A0-4E43-B0D2-13276DE1A6CB}"/>
                </a:ext>
              </a:extLst>
            </p:cNvPr>
            <p:cNvCxnSpPr/>
            <p:nvPr/>
          </p:nvCxnSpPr>
          <p:spPr>
            <a:xfrm>
              <a:off x="3601761" y="2998238"/>
              <a:ext cx="1648691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66FC604D-848C-1F48-98CA-1CD421BD763F}"/>
                </a:ext>
              </a:extLst>
            </p:cNvPr>
            <p:cNvCxnSpPr/>
            <p:nvPr/>
          </p:nvCxnSpPr>
          <p:spPr>
            <a:xfrm>
              <a:off x="6701140" y="2987497"/>
              <a:ext cx="1648691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A0EC9825-CDF4-034F-9746-A93606A0C613}"/>
                </a:ext>
              </a:extLst>
            </p:cNvPr>
            <p:cNvGrpSpPr/>
            <p:nvPr/>
          </p:nvGrpSpPr>
          <p:grpSpPr>
            <a:xfrm>
              <a:off x="4129142" y="2745219"/>
              <a:ext cx="506514" cy="506514"/>
              <a:chOff x="4129142" y="2745219"/>
              <a:chExt cx="506514" cy="506514"/>
            </a:xfrm>
          </p:grpSpPr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980AA3B5-B477-CA4E-9721-D831FFDC90E5}"/>
                  </a:ext>
                </a:extLst>
              </p:cNvPr>
              <p:cNvSpPr/>
              <p:nvPr/>
            </p:nvSpPr>
            <p:spPr>
              <a:xfrm>
                <a:off x="4129142" y="2745219"/>
                <a:ext cx="506514" cy="50651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pic>
            <p:nvPicPr>
              <p:cNvPr id="31" name="Graphic 30" descr="Document with solid fill">
                <a:extLst>
                  <a:ext uri="{FF2B5EF4-FFF2-40B4-BE49-F238E27FC236}">
                    <a16:creationId xmlns:a16="http://schemas.microsoft.com/office/drawing/2014/main" id="{861A675D-25FF-0E44-9BDE-8170629895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4206210" y="2811633"/>
                <a:ext cx="351727" cy="351727"/>
              </a:xfrm>
              <a:prstGeom prst="rect">
                <a:avLst/>
              </a:prstGeom>
            </p:spPr>
          </p:pic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C703379C-149D-3945-AAA7-CE6AFF21C6A1}"/>
                </a:ext>
              </a:extLst>
            </p:cNvPr>
            <p:cNvGrpSpPr/>
            <p:nvPr/>
          </p:nvGrpSpPr>
          <p:grpSpPr>
            <a:xfrm>
              <a:off x="7285091" y="2745219"/>
              <a:ext cx="506514" cy="506514"/>
              <a:chOff x="4129142" y="2745219"/>
              <a:chExt cx="506514" cy="506514"/>
            </a:xfrm>
          </p:grpSpPr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4DF8710F-BAE8-764F-88B3-851F9A60DCF4}"/>
                  </a:ext>
                </a:extLst>
              </p:cNvPr>
              <p:cNvSpPr/>
              <p:nvPr/>
            </p:nvSpPr>
            <p:spPr>
              <a:xfrm>
                <a:off x="4129142" y="2745219"/>
                <a:ext cx="506514" cy="50651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pic>
            <p:nvPicPr>
              <p:cNvPr id="41" name="Graphic 40" descr="Document with solid fill">
                <a:extLst>
                  <a:ext uri="{FF2B5EF4-FFF2-40B4-BE49-F238E27FC236}">
                    <a16:creationId xmlns:a16="http://schemas.microsoft.com/office/drawing/2014/main" id="{44F94FF8-FEAE-E843-8989-92D7E56F0F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4206210" y="2811633"/>
                <a:ext cx="351727" cy="351727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7643437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WEFIVE">
      <a:dk1>
        <a:srgbClr val="000000"/>
      </a:dk1>
      <a:lt1>
        <a:srgbClr val="FFFFFF"/>
      </a:lt1>
      <a:dk2>
        <a:srgbClr val="224F74"/>
      </a:dk2>
      <a:lt2>
        <a:srgbClr val="E7E6E6"/>
      </a:lt2>
      <a:accent1>
        <a:srgbClr val="224F74"/>
      </a:accent1>
      <a:accent2>
        <a:srgbClr val="CFDBD4"/>
      </a:accent2>
      <a:accent3>
        <a:srgbClr val="E8ECDE"/>
      </a:accent3>
      <a:accent4>
        <a:srgbClr val="E7D635"/>
      </a:accent4>
      <a:accent5>
        <a:srgbClr val="8B8B8B"/>
      </a:accent5>
      <a:accent6>
        <a:srgbClr val="000000"/>
      </a:accent6>
      <a:hlink>
        <a:srgbClr val="000000"/>
      </a:hlink>
      <a:folHlink>
        <a:srgbClr val="0000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1941</TotalTime>
  <Words>807</Words>
  <Application>Microsoft Macintosh PowerPoint</Application>
  <PresentationFormat>Widescreen</PresentationFormat>
  <Paragraphs>114</Paragraphs>
  <Slides>13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Roboto Medium</vt:lpstr>
      <vt:lpstr>Calibri</vt:lpstr>
      <vt:lpstr>Arial</vt:lpstr>
      <vt:lpstr>Roboto</vt:lpstr>
      <vt:lpstr>DIN Alternate</vt:lpstr>
      <vt:lpstr>Office Theme</vt:lpstr>
      <vt:lpstr>forget complaints about compliance</vt:lpstr>
      <vt:lpstr>“Our compliance system is working fine”</vt:lpstr>
      <vt:lpstr>“Our compliance system is working fine”</vt:lpstr>
      <vt:lpstr>Employee training is the most important challenge</vt:lpstr>
      <vt:lpstr>Employee training is the most important challenge</vt:lpstr>
      <vt:lpstr>Employee training is the most important challenge</vt:lpstr>
      <vt:lpstr>Demo Time!</vt:lpstr>
      <vt:lpstr>We provide lightning-fast and easy-to-understand answers</vt:lpstr>
      <vt:lpstr>Our solution is based on three stages of GPT-3</vt:lpstr>
      <vt:lpstr>An attractive market beyond compliance</vt:lpstr>
      <vt:lpstr>Hyped? Let’s connect!</vt:lpstr>
      <vt:lpstr>PowerPoint Presentation</vt:lpstr>
      <vt:lpstr>Appendix: Lean Business Model Canvas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Michael Amroudi</dc:creator>
  <cp:lastModifiedBy>Michael Amroudi</cp:lastModifiedBy>
  <cp:revision>117</cp:revision>
  <dcterms:created xsi:type="dcterms:W3CDTF">2020-11-07T10:21:11Z</dcterms:created>
  <dcterms:modified xsi:type="dcterms:W3CDTF">2021-04-18T11:43:12Z</dcterms:modified>
</cp:coreProperties>
</file>